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1" r:id="rId2"/>
  </p:sldMasterIdLst>
  <p:notesMasterIdLst>
    <p:notesMasterId r:id="rId79"/>
  </p:notesMasterIdLst>
  <p:sldIdLst>
    <p:sldId id="345" r:id="rId3"/>
    <p:sldId id="291" r:id="rId4"/>
    <p:sldId id="292" r:id="rId5"/>
    <p:sldId id="298" r:id="rId6"/>
    <p:sldId id="256" r:id="rId7"/>
    <p:sldId id="261" r:id="rId8"/>
    <p:sldId id="264" r:id="rId9"/>
    <p:sldId id="267" r:id="rId10"/>
    <p:sldId id="334" r:id="rId11"/>
    <p:sldId id="351" r:id="rId12"/>
    <p:sldId id="320" r:id="rId13"/>
    <p:sldId id="274" r:id="rId14"/>
    <p:sldId id="357" r:id="rId15"/>
    <p:sldId id="266" r:id="rId16"/>
    <p:sldId id="295" r:id="rId17"/>
    <p:sldId id="347" r:id="rId18"/>
    <p:sldId id="321" r:id="rId19"/>
    <p:sldId id="324" r:id="rId20"/>
    <p:sldId id="346" r:id="rId21"/>
    <p:sldId id="265" r:id="rId22"/>
    <p:sldId id="297" r:id="rId23"/>
    <p:sldId id="262" r:id="rId24"/>
    <p:sldId id="268" r:id="rId25"/>
    <p:sldId id="269" r:id="rId26"/>
    <p:sldId id="271" r:id="rId27"/>
    <p:sldId id="328" r:id="rId28"/>
    <p:sldId id="329" r:id="rId29"/>
    <p:sldId id="354" r:id="rId30"/>
    <p:sldId id="296" r:id="rId31"/>
    <p:sldId id="332" r:id="rId32"/>
    <p:sldId id="333" r:id="rId33"/>
    <p:sldId id="337" r:id="rId34"/>
    <p:sldId id="270" r:id="rId35"/>
    <p:sldId id="299" r:id="rId36"/>
    <p:sldId id="301" r:id="rId37"/>
    <p:sldId id="276" r:id="rId38"/>
    <p:sldId id="277" r:id="rId39"/>
    <p:sldId id="322" r:id="rId40"/>
    <p:sldId id="355" r:id="rId41"/>
    <p:sldId id="323" r:id="rId42"/>
    <p:sldId id="350" r:id="rId43"/>
    <p:sldId id="338" r:id="rId44"/>
    <p:sldId id="349" r:id="rId45"/>
    <p:sldId id="302" r:id="rId46"/>
    <p:sldId id="336" r:id="rId47"/>
    <p:sldId id="339" r:id="rId48"/>
    <p:sldId id="289" r:id="rId49"/>
    <p:sldId id="303" r:id="rId50"/>
    <p:sldId id="290" r:id="rId51"/>
    <p:sldId id="304" r:id="rId52"/>
    <p:sldId id="341" r:id="rId53"/>
    <p:sldId id="306" r:id="rId54"/>
    <p:sldId id="360" r:id="rId55"/>
    <p:sldId id="342" r:id="rId56"/>
    <p:sldId id="305" r:id="rId57"/>
    <p:sldId id="307" r:id="rId58"/>
    <p:sldId id="343" r:id="rId59"/>
    <p:sldId id="361" r:id="rId60"/>
    <p:sldId id="352" r:id="rId61"/>
    <p:sldId id="353" r:id="rId62"/>
    <p:sldId id="259" r:id="rId63"/>
    <p:sldId id="260" r:id="rId64"/>
    <p:sldId id="278" r:id="rId65"/>
    <p:sldId id="258" r:id="rId66"/>
    <p:sldId id="331" r:id="rId67"/>
    <p:sldId id="318" r:id="rId68"/>
    <p:sldId id="358" r:id="rId69"/>
    <p:sldId id="319" r:id="rId70"/>
    <p:sldId id="325" r:id="rId71"/>
    <p:sldId id="326" r:id="rId72"/>
    <p:sldId id="281" r:id="rId73"/>
    <p:sldId id="282" r:id="rId74"/>
    <p:sldId id="283" r:id="rId75"/>
    <p:sldId id="284" r:id="rId76"/>
    <p:sldId id="272" r:id="rId77"/>
    <p:sldId id="344"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8613" autoAdjust="0"/>
  </p:normalViewPr>
  <p:slideViewPr>
    <p:cSldViewPr>
      <p:cViewPr varScale="1">
        <p:scale>
          <a:sx n="57" d="100"/>
          <a:sy n="57" d="100"/>
        </p:scale>
        <p:origin x="-1524" y="-90"/>
      </p:cViewPr>
      <p:guideLst>
        <p:guide orient="horz" pos="2160"/>
        <p:guide pos="2880"/>
      </p:guideLst>
    </p:cSldViewPr>
  </p:slideViewPr>
  <p:outlineViewPr>
    <p:cViewPr>
      <p:scale>
        <a:sx n="33" d="100"/>
        <a:sy n="33" d="100"/>
      </p:scale>
      <p:origin x="0" y="4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2F81E6-DCF8-4E48-B35D-BB9F27477F38}" type="datetimeFigureOut">
              <a:rPr lang="en-US" smtClean="0"/>
              <a:t>10/1/2012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379B48-1C15-4C6D-AEF6-AF5C618F804D}" type="slidenum">
              <a:rPr lang="en-US" smtClean="0"/>
              <a:t>‹#›</a:t>
            </a:fld>
            <a:endParaRPr lang="en-US"/>
          </a:p>
        </p:txBody>
      </p:sp>
    </p:spTree>
    <p:extLst>
      <p:ext uri="{BB962C8B-B14F-4D97-AF65-F5344CB8AC3E}">
        <p14:creationId xmlns:p14="http://schemas.microsoft.com/office/powerpoint/2010/main" val="23741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2</a:t>
            </a:fld>
            <a:endParaRPr lang="en-US"/>
          </a:p>
        </p:txBody>
      </p:sp>
    </p:spTree>
    <p:extLst>
      <p:ext uri="{BB962C8B-B14F-4D97-AF65-F5344CB8AC3E}">
        <p14:creationId xmlns:p14="http://schemas.microsoft.com/office/powerpoint/2010/main" val="3489449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D187B33-D392-4092-9005-27482FD59379}"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14</a:t>
            </a:fld>
            <a:endParaRPr lang="en-US"/>
          </a:p>
        </p:txBody>
      </p:sp>
    </p:spTree>
    <p:extLst>
      <p:ext uri="{BB962C8B-B14F-4D97-AF65-F5344CB8AC3E}">
        <p14:creationId xmlns:p14="http://schemas.microsoft.com/office/powerpoint/2010/main" val="3484300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15</a:t>
            </a:fld>
            <a:endParaRPr lang="en-US"/>
          </a:p>
        </p:txBody>
      </p:sp>
    </p:spTree>
    <p:extLst>
      <p:ext uri="{BB962C8B-B14F-4D97-AF65-F5344CB8AC3E}">
        <p14:creationId xmlns:p14="http://schemas.microsoft.com/office/powerpoint/2010/main" val="614923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17</a:t>
            </a:fld>
            <a:endParaRPr lang="en-US"/>
          </a:p>
        </p:txBody>
      </p:sp>
    </p:spTree>
    <p:extLst>
      <p:ext uri="{BB962C8B-B14F-4D97-AF65-F5344CB8AC3E}">
        <p14:creationId xmlns:p14="http://schemas.microsoft.com/office/powerpoint/2010/main" val="81987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18</a:t>
            </a:fld>
            <a:endParaRPr lang="en-US"/>
          </a:p>
        </p:txBody>
      </p:sp>
    </p:spTree>
    <p:extLst>
      <p:ext uri="{BB962C8B-B14F-4D97-AF65-F5344CB8AC3E}">
        <p14:creationId xmlns:p14="http://schemas.microsoft.com/office/powerpoint/2010/main" val="3314149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20</a:t>
            </a:fld>
            <a:endParaRPr lang="en-US"/>
          </a:p>
        </p:txBody>
      </p:sp>
    </p:spTree>
    <p:extLst>
      <p:ext uri="{BB962C8B-B14F-4D97-AF65-F5344CB8AC3E}">
        <p14:creationId xmlns:p14="http://schemas.microsoft.com/office/powerpoint/2010/main" val="110220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21</a:t>
            </a:fld>
            <a:endParaRPr lang="en-US"/>
          </a:p>
        </p:txBody>
      </p:sp>
    </p:spTree>
    <p:extLst>
      <p:ext uri="{BB962C8B-B14F-4D97-AF65-F5344CB8AC3E}">
        <p14:creationId xmlns:p14="http://schemas.microsoft.com/office/powerpoint/2010/main" val="4168113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22</a:t>
            </a:fld>
            <a:endParaRPr lang="en-US"/>
          </a:p>
        </p:txBody>
      </p:sp>
    </p:spTree>
    <p:extLst>
      <p:ext uri="{BB962C8B-B14F-4D97-AF65-F5344CB8AC3E}">
        <p14:creationId xmlns:p14="http://schemas.microsoft.com/office/powerpoint/2010/main" val="321715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23</a:t>
            </a:fld>
            <a:endParaRPr lang="en-US"/>
          </a:p>
        </p:txBody>
      </p:sp>
    </p:spTree>
    <p:extLst>
      <p:ext uri="{BB962C8B-B14F-4D97-AF65-F5344CB8AC3E}">
        <p14:creationId xmlns:p14="http://schemas.microsoft.com/office/powerpoint/2010/main" val="230963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1"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1"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eaLnBrk="1" hangingPunct="1"/>
            <a:fld id="{CBEFF48A-AADA-458F-A563-560E37D1F710}" type="slidenum">
              <a:rPr lang="en-US" smtClean="0"/>
              <a:pPr eaLnBrk="1" hangingPunct="1"/>
              <a:t>24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a:t>
            </a:fld>
            <a:endParaRPr lang="en-US"/>
          </a:p>
        </p:txBody>
      </p:sp>
    </p:spTree>
    <p:extLst>
      <p:ext uri="{BB962C8B-B14F-4D97-AF65-F5344CB8AC3E}">
        <p14:creationId xmlns:p14="http://schemas.microsoft.com/office/powerpoint/2010/main" val="363301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25</a:t>
            </a:fld>
            <a:endParaRPr lang="en-US"/>
          </a:p>
        </p:txBody>
      </p:sp>
    </p:spTree>
    <p:extLst>
      <p:ext uri="{BB962C8B-B14F-4D97-AF65-F5344CB8AC3E}">
        <p14:creationId xmlns:p14="http://schemas.microsoft.com/office/powerpoint/2010/main" val="132716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26</a:t>
            </a:fld>
            <a:endParaRPr lang="en-US"/>
          </a:p>
        </p:txBody>
      </p:sp>
    </p:spTree>
    <p:extLst>
      <p:ext uri="{BB962C8B-B14F-4D97-AF65-F5344CB8AC3E}">
        <p14:creationId xmlns:p14="http://schemas.microsoft.com/office/powerpoint/2010/main" val="697931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27</a:t>
            </a:fld>
            <a:endParaRPr lang="en-US"/>
          </a:p>
        </p:txBody>
      </p:sp>
    </p:spTree>
    <p:extLst>
      <p:ext uri="{BB962C8B-B14F-4D97-AF65-F5344CB8AC3E}">
        <p14:creationId xmlns:p14="http://schemas.microsoft.com/office/powerpoint/2010/main" val="329246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29</a:t>
            </a:fld>
            <a:endParaRPr lang="en-US"/>
          </a:p>
        </p:txBody>
      </p:sp>
    </p:spTree>
    <p:extLst>
      <p:ext uri="{BB962C8B-B14F-4D97-AF65-F5344CB8AC3E}">
        <p14:creationId xmlns:p14="http://schemas.microsoft.com/office/powerpoint/2010/main" val="175026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30</a:t>
            </a:fld>
            <a:endParaRPr lang="en-US"/>
          </a:p>
        </p:txBody>
      </p:sp>
    </p:spTree>
    <p:extLst>
      <p:ext uri="{BB962C8B-B14F-4D97-AF65-F5344CB8AC3E}">
        <p14:creationId xmlns:p14="http://schemas.microsoft.com/office/powerpoint/2010/main" val="196906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31</a:t>
            </a:fld>
            <a:endParaRPr lang="en-US"/>
          </a:p>
        </p:txBody>
      </p:sp>
    </p:spTree>
    <p:extLst>
      <p:ext uri="{BB962C8B-B14F-4D97-AF65-F5344CB8AC3E}">
        <p14:creationId xmlns:p14="http://schemas.microsoft.com/office/powerpoint/2010/main" val="4066519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32</a:t>
            </a:fld>
            <a:endParaRPr lang="en-US"/>
          </a:p>
        </p:txBody>
      </p:sp>
    </p:spTree>
    <p:extLst>
      <p:ext uri="{BB962C8B-B14F-4D97-AF65-F5344CB8AC3E}">
        <p14:creationId xmlns:p14="http://schemas.microsoft.com/office/powerpoint/2010/main" val="2938131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33</a:t>
            </a:fld>
            <a:endParaRPr lang="en-US"/>
          </a:p>
        </p:txBody>
      </p:sp>
    </p:spTree>
    <p:extLst>
      <p:ext uri="{BB962C8B-B14F-4D97-AF65-F5344CB8AC3E}">
        <p14:creationId xmlns:p14="http://schemas.microsoft.com/office/powerpoint/2010/main" val="1823596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34</a:t>
            </a:fld>
            <a:endParaRPr lang="en-US"/>
          </a:p>
        </p:txBody>
      </p:sp>
    </p:spTree>
    <p:extLst>
      <p:ext uri="{BB962C8B-B14F-4D97-AF65-F5344CB8AC3E}">
        <p14:creationId xmlns:p14="http://schemas.microsoft.com/office/powerpoint/2010/main" val="1587283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35</a:t>
            </a:fld>
            <a:endParaRPr lang="en-US"/>
          </a:p>
        </p:txBody>
      </p:sp>
    </p:spTree>
    <p:extLst>
      <p:ext uri="{BB962C8B-B14F-4D97-AF65-F5344CB8AC3E}">
        <p14:creationId xmlns:p14="http://schemas.microsoft.com/office/powerpoint/2010/main" val="410795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4</a:t>
            </a:fld>
            <a:endParaRPr lang="en-US"/>
          </a:p>
        </p:txBody>
      </p:sp>
    </p:spTree>
    <p:extLst>
      <p:ext uri="{BB962C8B-B14F-4D97-AF65-F5344CB8AC3E}">
        <p14:creationId xmlns:p14="http://schemas.microsoft.com/office/powerpoint/2010/main" val="1205883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55831AA-CBC3-48C1-AF6A-183B4942C4CE}" type="slidenum">
              <a:rPr lang="en-US" smtClean="0"/>
              <a:pPr>
                <a:defRPr/>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ea typeface="Calibri" pitchFamily="34" charset="0"/>
              <a:cs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38</a:t>
            </a:fld>
            <a:endParaRPr lang="en-US"/>
          </a:p>
        </p:txBody>
      </p:sp>
    </p:spTree>
    <p:extLst>
      <p:ext uri="{BB962C8B-B14F-4D97-AF65-F5344CB8AC3E}">
        <p14:creationId xmlns:p14="http://schemas.microsoft.com/office/powerpoint/2010/main" val="818589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40</a:t>
            </a:fld>
            <a:endParaRPr lang="en-US"/>
          </a:p>
        </p:txBody>
      </p:sp>
    </p:spTree>
    <p:extLst>
      <p:ext uri="{BB962C8B-B14F-4D97-AF65-F5344CB8AC3E}">
        <p14:creationId xmlns:p14="http://schemas.microsoft.com/office/powerpoint/2010/main" val="442101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42</a:t>
            </a:fld>
            <a:endParaRPr lang="en-US"/>
          </a:p>
        </p:txBody>
      </p:sp>
    </p:spTree>
    <p:extLst>
      <p:ext uri="{BB962C8B-B14F-4D97-AF65-F5344CB8AC3E}">
        <p14:creationId xmlns:p14="http://schemas.microsoft.com/office/powerpoint/2010/main" val="2322872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44</a:t>
            </a:fld>
            <a:endParaRPr lang="en-US"/>
          </a:p>
        </p:txBody>
      </p:sp>
    </p:spTree>
    <p:extLst>
      <p:ext uri="{BB962C8B-B14F-4D97-AF65-F5344CB8AC3E}">
        <p14:creationId xmlns:p14="http://schemas.microsoft.com/office/powerpoint/2010/main" val="1093774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45</a:t>
            </a:fld>
            <a:endParaRPr lang="en-US"/>
          </a:p>
        </p:txBody>
      </p:sp>
    </p:spTree>
    <p:extLst>
      <p:ext uri="{BB962C8B-B14F-4D97-AF65-F5344CB8AC3E}">
        <p14:creationId xmlns:p14="http://schemas.microsoft.com/office/powerpoint/2010/main" val="4035919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46</a:t>
            </a:fld>
            <a:endParaRPr lang="en-US"/>
          </a:p>
        </p:txBody>
      </p:sp>
    </p:spTree>
    <p:extLst>
      <p:ext uri="{BB962C8B-B14F-4D97-AF65-F5344CB8AC3E}">
        <p14:creationId xmlns:p14="http://schemas.microsoft.com/office/powerpoint/2010/main" val="2239644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47</a:t>
            </a:fld>
            <a:endParaRPr lang="en-US"/>
          </a:p>
        </p:txBody>
      </p:sp>
    </p:spTree>
    <p:extLst>
      <p:ext uri="{BB962C8B-B14F-4D97-AF65-F5344CB8AC3E}">
        <p14:creationId xmlns:p14="http://schemas.microsoft.com/office/powerpoint/2010/main" val="683941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48</a:t>
            </a:fld>
            <a:endParaRPr lang="en-US"/>
          </a:p>
        </p:txBody>
      </p:sp>
    </p:spTree>
    <p:extLst>
      <p:ext uri="{BB962C8B-B14F-4D97-AF65-F5344CB8AC3E}">
        <p14:creationId xmlns:p14="http://schemas.microsoft.com/office/powerpoint/2010/main" val="63616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a:t>
            </a:fld>
            <a:endParaRPr lang="en-US"/>
          </a:p>
        </p:txBody>
      </p:sp>
    </p:spTree>
    <p:extLst>
      <p:ext uri="{BB962C8B-B14F-4D97-AF65-F5344CB8AC3E}">
        <p14:creationId xmlns:p14="http://schemas.microsoft.com/office/powerpoint/2010/main" val="1675295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49</a:t>
            </a:fld>
            <a:endParaRPr lang="en-US"/>
          </a:p>
        </p:txBody>
      </p:sp>
    </p:spTree>
    <p:extLst>
      <p:ext uri="{BB962C8B-B14F-4D97-AF65-F5344CB8AC3E}">
        <p14:creationId xmlns:p14="http://schemas.microsoft.com/office/powerpoint/2010/main" val="249636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100" dirty="0"/>
          </a:p>
        </p:txBody>
      </p:sp>
      <p:sp>
        <p:nvSpPr>
          <p:cNvPr id="4" name="Slide Number Placeholder 3"/>
          <p:cNvSpPr>
            <a:spLocks noGrp="1"/>
          </p:cNvSpPr>
          <p:nvPr>
            <p:ph type="sldNum" sz="quarter" idx="10"/>
          </p:nvPr>
        </p:nvSpPr>
        <p:spPr/>
        <p:txBody>
          <a:bodyPr/>
          <a:lstStyle/>
          <a:p>
            <a:fld id="{37379B48-1C15-4C6D-AEF6-AF5C618F804D}" type="slidenum">
              <a:rPr lang="en-US" smtClean="0"/>
              <a:t>50</a:t>
            </a:fld>
            <a:endParaRPr lang="en-US"/>
          </a:p>
        </p:txBody>
      </p:sp>
    </p:spTree>
    <p:extLst>
      <p:ext uri="{BB962C8B-B14F-4D97-AF65-F5344CB8AC3E}">
        <p14:creationId xmlns:p14="http://schemas.microsoft.com/office/powerpoint/2010/main" val="3759043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51</a:t>
            </a:fld>
            <a:endParaRPr lang="en-US"/>
          </a:p>
        </p:txBody>
      </p:sp>
    </p:spTree>
    <p:extLst>
      <p:ext uri="{BB962C8B-B14F-4D97-AF65-F5344CB8AC3E}">
        <p14:creationId xmlns:p14="http://schemas.microsoft.com/office/powerpoint/2010/main" val="375904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52</a:t>
            </a:fld>
            <a:endParaRPr lang="en-US"/>
          </a:p>
        </p:txBody>
      </p:sp>
    </p:spTree>
    <p:extLst>
      <p:ext uri="{BB962C8B-B14F-4D97-AF65-F5344CB8AC3E}">
        <p14:creationId xmlns:p14="http://schemas.microsoft.com/office/powerpoint/2010/main" val="1146145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54</a:t>
            </a:fld>
            <a:endParaRPr lang="en-US"/>
          </a:p>
        </p:txBody>
      </p:sp>
    </p:spTree>
    <p:extLst>
      <p:ext uri="{BB962C8B-B14F-4D97-AF65-F5344CB8AC3E}">
        <p14:creationId xmlns:p14="http://schemas.microsoft.com/office/powerpoint/2010/main" val="114614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11"/>
              </a:spcAft>
              <a:buFont typeface="Arial" pitchFamily="34" charset="0"/>
              <a:buNone/>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37379B48-1C15-4C6D-AEF6-AF5C618F804D}" type="slidenum">
              <a:rPr lang="en-US" smtClean="0"/>
              <a:t>55</a:t>
            </a:fld>
            <a:endParaRPr lang="en-US"/>
          </a:p>
        </p:txBody>
      </p:sp>
    </p:spTree>
    <p:extLst>
      <p:ext uri="{BB962C8B-B14F-4D97-AF65-F5344CB8AC3E}">
        <p14:creationId xmlns:p14="http://schemas.microsoft.com/office/powerpoint/2010/main" val="3682155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56</a:t>
            </a:fld>
            <a:endParaRPr lang="en-US"/>
          </a:p>
        </p:txBody>
      </p:sp>
    </p:spTree>
    <p:extLst>
      <p:ext uri="{BB962C8B-B14F-4D97-AF65-F5344CB8AC3E}">
        <p14:creationId xmlns:p14="http://schemas.microsoft.com/office/powerpoint/2010/main" val="1515418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2900" dirty="0">
              <a:solidFill>
                <a:schemeClr val="tx2"/>
              </a:solidFill>
            </a:endParaRPr>
          </a:p>
        </p:txBody>
      </p:sp>
      <p:sp>
        <p:nvSpPr>
          <p:cNvPr id="4" name="Slide Number Placeholder 3"/>
          <p:cNvSpPr>
            <a:spLocks noGrp="1"/>
          </p:cNvSpPr>
          <p:nvPr>
            <p:ph type="sldNum" sz="quarter" idx="10"/>
          </p:nvPr>
        </p:nvSpPr>
        <p:spPr/>
        <p:txBody>
          <a:bodyPr/>
          <a:lstStyle/>
          <a:p>
            <a:fld id="{37379B48-1C15-4C6D-AEF6-AF5C618F804D}" type="slidenum">
              <a:rPr lang="en-US" smtClean="0"/>
              <a:t>57</a:t>
            </a:fld>
            <a:endParaRPr lang="en-US" dirty="0"/>
          </a:p>
        </p:txBody>
      </p:sp>
    </p:spTree>
    <p:extLst>
      <p:ext uri="{BB962C8B-B14F-4D97-AF65-F5344CB8AC3E}">
        <p14:creationId xmlns:p14="http://schemas.microsoft.com/office/powerpoint/2010/main" val="1515418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58</a:t>
            </a:fld>
            <a:endParaRPr lang="en-US"/>
          </a:p>
        </p:txBody>
      </p:sp>
    </p:spTree>
    <p:extLst>
      <p:ext uri="{BB962C8B-B14F-4D97-AF65-F5344CB8AC3E}">
        <p14:creationId xmlns:p14="http://schemas.microsoft.com/office/powerpoint/2010/main" val="397301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60</a:t>
            </a:fld>
            <a:endParaRPr lang="en-US"/>
          </a:p>
        </p:txBody>
      </p:sp>
    </p:spTree>
    <p:extLst>
      <p:ext uri="{BB962C8B-B14F-4D97-AF65-F5344CB8AC3E}">
        <p14:creationId xmlns:p14="http://schemas.microsoft.com/office/powerpoint/2010/main" val="348007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6</a:t>
            </a:fld>
            <a:endParaRPr lang="en-US"/>
          </a:p>
        </p:txBody>
      </p:sp>
    </p:spTree>
    <p:extLst>
      <p:ext uri="{BB962C8B-B14F-4D97-AF65-F5344CB8AC3E}">
        <p14:creationId xmlns:p14="http://schemas.microsoft.com/office/powerpoint/2010/main" val="1323967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61</a:t>
            </a:fld>
            <a:endParaRPr lang="en-US" dirty="0"/>
          </a:p>
        </p:txBody>
      </p:sp>
    </p:spTree>
    <p:extLst>
      <p:ext uri="{BB962C8B-B14F-4D97-AF65-F5344CB8AC3E}">
        <p14:creationId xmlns:p14="http://schemas.microsoft.com/office/powerpoint/2010/main" val="883445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62</a:t>
            </a:fld>
            <a:endParaRPr lang="en-US" dirty="0"/>
          </a:p>
        </p:txBody>
      </p:sp>
    </p:spTree>
    <p:extLst>
      <p:ext uri="{BB962C8B-B14F-4D97-AF65-F5344CB8AC3E}">
        <p14:creationId xmlns:p14="http://schemas.microsoft.com/office/powerpoint/2010/main" val="3754926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DE51B9F-1CA8-4B88-93F3-C22E4C51119E}" type="slidenum">
              <a:rPr lang="en-US" smtClean="0"/>
              <a:pPr>
                <a:defRPr/>
              </a:pPr>
              <a:t>63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09" indent="-285734">
              <a:defRPr sz="2400">
                <a:solidFill>
                  <a:schemeClr val="tx1"/>
                </a:solidFill>
                <a:latin typeface="Times New Roman" pitchFamily="18" charset="0"/>
              </a:defRPr>
            </a:lvl2pPr>
            <a:lvl3pPr marL="1142937" indent="-228587">
              <a:defRPr sz="2400">
                <a:solidFill>
                  <a:schemeClr val="tx1"/>
                </a:solidFill>
                <a:latin typeface="Times New Roman" pitchFamily="18" charset="0"/>
              </a:defRPr>
            </a:lvl3pPr>
            <a:lvl4pPr marL="1600111" indent="-228587">
              <a:defRPr sz="2400">
                <a:solidFill>
                  <a:schemeClr val="tx1"/>
                </a:solidFill>
                <a:latin typeface="Times New Roman" pitchFamily="18" charset="0"/>
              </a:defRPr>
            </a:lvl4pPr>
            <a:lvl5pPr marL="2057287" indent="-228587">
              <a:defRPr sz="2400">
                <a:solidFill>
                  <a:schemeClr val="tx1"/>
                </a:solidFill>
                <a:latin typeface="Times New Roman" pitchFamily="18" charset="0"/>
              </a:defRPr>
            </a:lvl5pPr>
            <a:lvl6pPr marL="2514461" indent="-228587" eaLnBrk="0" fontAlgn="base" hangingPunct="0">
              <a:spcBef>
                <a:spcPct val="0"/>
              </a:spcBef>
              <a:spcAft>
                <a:spcPct val="0"/>
              </a:spcAft>
              <a:defRPr sz="2400">
                <a:solidFill>
                  <a:schemeClr val="tx1"/>
                </a:solidFill>
                <a:latin typeface="Times New Roman" pitchFamily="18" charset="0"/>
              </a:defRPr>
            </a:lvl6pPr>
            <a:lvl7pPr marL="2971635" indent="-228587" eaLnBrk="0" fontAlgn="base" hangingPunct="0">
              <a:spcBef>
                <a:spcPct val="0"/>
              </a:spcBef>
              <a:spcAft>
                <a:spcPct val="0"/>
              </a:spcAft>
              <a:defRPr sz="2400">
                <a:solidFill>
                  <a:schemeClr val="tx1"/>
                </a:solidFill>
                <a:latin typeface="Times New Roman" pitchFamily="18" charset="0"/>
              </a:defRPr>
            </a:lvl7pPr>
            <a:lvl8pPr marL="3428811" indent="-228587" eaLnBrk="0" fontAlgn="base" hangingPunct="0">
              <a:spcBef>
                <a:spcPct val="0"/>
              </a:spcBef>
              <a:spcAft>
                <a:spcPct val="0"/>
              </a:spcAft>
              <a:defRPr sz="2400">
                <a:solidFill>
                  <a:schemeClr val="tx1"/>
                </a:solidFill>
                <a:latin typeface="Times New Roman" pitchFamily="18" charset="0"/>
              </a:defRPr>
            </a:lvl8pPr>
            <a:lvl9pPr marL="3885985" indent="-228587" eaLnBrk="0" fontAlgn="base" hangingPunct="0">
              <a:spcBef>
                <a:spcPct val="0"/>
              </a:spcBef>
              <a:spcAft>
                <a:spcPct val="0"/>
              </a:spcAft>
              <a:defRPr sz="2400">
                <a:solidFill>
                  <a:schemeClr val="tx1"/>
                </a:solidFill>
                <a:latin typeface="Times New Roman" pitchFamily="18" charset="0"/>
              </a:defRPr>
            </a:lvl9pPr>
          </a:lstStyle>
          <a:p>
            <a:fld id="{329A9C75-1150-4B23-98E7-3AB12591EAFE}" type="slidenum">
              <a:rPr lang="en-US" sz="1200"/>
              <a:pPr/>
              <a:t>64</a:t>
            </a:fld>
            <a:endParaRPr lang="en-US" sz="1200" dirty="0"/>
          </a:p>
        </p:txBody>
      </p:sp>
      <p:sp>
        <p:nvSpPr>
          <p:cNvPr id="184323" name="Rectangle 2"/>
          <p:cNvSpPr>
            <a:spLocks noGrp="1" noChangeArrowheads="1"/>
          </p:cNvSpPr>
          <p:nvPr>
            <p:ph type="body" idx="1"/>
          </p:nvPr>
        </p:nvSpPr>
        <p:spPr>
          <a:xfrm>
            <a:off x="933451" y="4414839"/>
            <a:ext cx="51435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30" tIns="45208" rIns="92030" bIns="45208"/>
          <a:lstStyle/>
          <a:p>
            <a:endParaRPr lang="en-US" dirty="0" smtClean="0"/>
          </a:p>
        </p:txBody>
      </p:sp>
      <p:sp>
        <p:nvSpPr>
          <p:cNvPr id="184324" name="Rectangle 3"/>
          <p:cNvSpPr>
            <a:spLocks noGrp="1" noRot="1" noChangeAspect="1" noChangeArrowheads="1" noTextEdit="1"/>
          </p:cNvSpPr>
          <p:nvPr>
            <p:ph type="sldImg"/>
          </p:nvPr>
        </p:nvSpPr>
        <p:spPr>
          <a:xfrm>
            <a:off x="1182688" y="700088"/>
            <a:ext cx="4643437" cy="3482975"/>
          </a:xfrm>
          <a:ln w="12700" cap="flat">
            <a:solidFill>
              <a:schemeClr val="tx1"/>
            </a:solid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65</a:t>
            </a:fld>
            <a:endParaRPr lang="en-US" dirty="0"/>
          </a:p>
        </p:txBody>
      </p:sp>
    </p:spTree>
    <p:extLst>
      <p:ext uri="{BB962C8B-B14F-4D97-AF65-F5344CB8AC3E}">
        <p14:creationId xmlns:p14="http://schemas.microsoft.com/office/powerpoint/2010/main" val="17130497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66</a:t>
            </a:fld>
            <a:endParaRPr lang="en-US" dirty="0"/>
          </a:p>
        </p:txBody>
      </p:sp>
    </p:spTree>
    <p:extLst>
      <p:ext uri="{BB962C8B-B14F-4D97-AF65-F5344CB8AC3E}">
        <p14:creationId xmlns:p14="http://schemas.microsoft.com/office/powerpoint/2010/main" val="1610213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67</a:t>
            </a:fld>
            <a:endParaRPr lang="en-US"/>
          </a:p>
        </p:txBody>
      </p:sp>
    </p:spTree>
    <p:extLst>
      <p:ext uri="{BB962C8B-B14F-4D97-AF65-F5344CB8AC3E}">
        <p14:creationId xmlns:p14="http://schemas.microsoft.com/office/powerpoint/2010/main" val="4941345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68</a:t>
            </a:fld>
            <a:endParaRPr lang="en-US" dirty="0"/>
          </a:p>
        </p:txBody>
      </p:sp>
    </p:spTree>
    <p:extLst>
      <p:ext uri="{BB962C8B-B14F-4D97-AF65-F5344CB8AC3E}">
        <p14:creationId xmlns:p14="http://schemas.microsoft.com/office/powerpoint/2010/main" val="3709978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69</a:t>
            </a:fld>
            <a:endParaRPr lang="en-US" dirty="0"/>
          </a:p>
        </p:txBody>
      </p:sp>
    </p:spTree>
    <p:extLst>
      <p:ext uri="{BB962C8B-B14F-4D97-AF65-F5344CB8AC3E}">
        <p14:creationId xmlns:p14="http://schemas.microsoft.com/office/powerpoint/2010/main" val="879620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379B48-1C15-4C6D-AEF6-AF5C618F804D}" type="slidenum">
              <a:rPr lang="en-US" smtClean="0"/>
              <a:t>70</a:t>
            </a:fld>
            <a:endParaRPr lang="en-US" dirty="0"/>
          </a:p>
        </p:txBody>
      </p:sp>
    </p:spTree>
    <p:extLst>
      <p:ext uri="{BB962C8B-B14F-4D97-AF65-F5344CB8AC3E}">
        <p14:creationId xmlns:p14="http://schemas.microsoft.com/office/powerpoint/2010/main" val="269269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7</a:t>
            </a:fld>
            <a:endParaRPr lang="en-US"/>
          </a:p>
        </p:txBody>
      </p:sp>
    </p:spTree>
    <p:extLst>
      <p:ext uri="{BB962C8B-B14F-4D97-AF65-F5344CB8AC3E}">
        <p14:creationId xmlns:p14="http://schemas.microsoft.com/office/powerpoint/2010/main" val="3776340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54C135B-E55C-4664-AB8C-488E2A41A0DD}" type="slidenum">
              <a:rPr lang="en-US" smtClean="0"/>
              <a:pPr>
                <a:defRPr/>
              </a:pPr>
              <a:t>71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D3C0927-DB7C-45C4-A22F-6496173FBD20}" type="slidenum">
              <a:rPr lang="en-US" smtClean="0"/>
              <a:pPr>
                <a:defRPr/>
              </a:pPr>
              <a:t>72</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4ACCA3B-FE8E-485D-A29E-785AA60C7293}" type="slidenum">
              <a:rPr lang="en-US" smtClean="0"/>
              <a:pPr>
                <a:defRPr/>
              </a:pPr>
              <a:t>73</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5729D03-02F3-4F92-97FE-823A4103F246}" type="slidenum">
              <a:rPr lang="en-US" smtClean="0"/>
              <a:pPr>
                <a:defRPr/>
              </a:pPr>
              <a:t>74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75</a:t>
            </a:fld>
            <a:endParaRPr lang="en-US"/>
          </a:p>
        </p:txBody>
      </p:sp>
    </p:spTree>
    <p:extLst>
      <p:ext uri="{BB962C8B-B14F-4D97-AF65-F5344CB8AC3E}">
        <p14:creationId xmlns:p14="http://schemas.microsoft.com/office/powerpoint/2010/main" val="272965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8</a:t>
            </a:fld>
            <a:endParaRPr lang="en-US"/>
          </a:p>
        </p:txBody>
      </p:sp>
    </p:spTree>
    <p:extLst>
      <p:ext uri="{BB962C8B-B14F-4D97-AF65-F5344CB8AC3E}">
        <p14:creationId xmlns:p14="http://schemas.microsoft.com/office/powerpoint/2010/main" val="384664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9</a:t>
            </a:fld>
            <a:endParaRPr lang="en-US"/>
          </a:p>
        </p:txBody>
      </p:sp>
    </p:spTree>
    <p:extLst>
      <p:ext uri="{BB962C8B-B14F-4D97-AF65-F5344CB8AC3E}">
        <p14:creationId xmlns:p14="http://schemas.microsoft.com/office/powerpoint/2010/main" val="202627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9B48-1C15-4C6D-AEF6-AF5C618F804D}" type="slidenum">
              <a:rPr lang="en-US" smtClean="0"/>
              <a:t>11</a:t>
            </a:fld>
            <a:endParaRPr lang="en-US"/>
          </a:p>
        </p:txBody>
      </p:sp>
    </p:spTree>
    <p:extLst>
      <p:ext uri="{BB962C8B-B14F-4D97-AF65-F5344CB8AC3E}">
        <p14:creationId xmlns:p14="http://schemas.microsoft.com/office/powerpoint/2010/main" val="215894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de-DE"/>
          </a:p>
        </p:txBody>
      </p:sp>
    </p:spTree>
    <p:extLst>
      <p:ext uri="{BB962C8B-B14F-4D97-AF65-F5344CB8AC3E}">
        <p14:creationId xmlns:p14="http://schemas.microsoft.com/office/powerpoint/2010/main" val="422223849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AAA2F-F6FA-4AFB-A320-921C61EE6CBB}" type="datetime1">
              <a:rPr lang="en-US" smtClean="0"/>
              <a:t>10/1/2012</a:t>
            </a:fld>
            <a:endParaRPr lang="en-US"/>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23491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403B0-5504-4C0F-8BE6-5A8FC64CF67B}" type="datetime1">
              <a:rPr lang="en-US" smtClean="0"/>
              <a:t>10/1/2012</a:t>
            </a:fld>
            <a:endParaRPr lang="en-US"/>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73462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FE89-E1AA-4A40-96ED-12B8ED7CE620}" type="datetime1">
              <a:rPr lang="en-US" smtClean="0"/>
              <a:t>10/1/2012</a:t>
            </a:fld>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927254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44F78F-7670-4258-BEF3-40E5B64595D3}" type="datetime1">
              <a:rPr lang="en-US" smtClean="0"/>
              <a:t>10/1/2012</a:t>
            </a:fld>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86408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a:xfrm>
            <a:off x="6172200" y="6191250"/>
            <a:ext cx="2476500" cy="476250"/>
          </a:xfrm>
          <a:prstGeom prst="rect">
            <a:avLst/>
          </a:prstGeom>
        </p:spPr>
        <p:txBody>
          <a:bodyPr/>
          <a:lstStyle>
            <a:lvl1pPr>
              <a:defRPr/>
            </a:lvl1pPr>
          </a:lstStyle>
          <a:p>
            <a:pPr>
              <a:defRPr/>
            </a:pPr>
            <a:fld id="{AC698C4E-9C9A-4FFE-BF96-A0B70B6D61CA}" type="datetime1">
              <a:rPr lang="en-US" smtClean="0"/>
              <a:t>10/1/2012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B56739C6-0510-402A-AB2F-6AC484D37852}" type="slidenum">
              <a:rPr lang="en-US"/>
              <a:pPr>
                <a:defRPr/>
              </a:pPr>
              <a:t>‹#›</a:t>
            </a:fld>
            <a:endParaRPr lang="en-US"/>
          </a:p>
        </p:txBody>
      </p:sp>
    </p:spTree>
    <p:extLst>
      <p:ext uri="{BB962C8B-B14F-4D97-AF65-F5344CB8AC3E}">
        <p14:creationId xmlns:p14="http://schemas.microsoft.com/office/powerpoint/2010/main" val="72621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F19E27-41E4-479C-98CB-E297C5B7C13A}" type="datetime1">
              <a:rPr lang="en-US" smtClean="0"/>
              <a:t>10/1/2012</a:t>
            </a:fld>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27446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0B784-DBCF-4C8B-A3EB-F35348344355}" type="datetime1">
              <a:rPr lang="en-US" smtClean="0"/>
              <a:t>10/1/2012</a:t>
            </a:fld>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97605695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BCD7D5-A482-4787-9995-D0ACCC51342A}" type="datetime1">
              <a:rPr lang="en-US" smtClean="0"/>
              <a:t>10/1/2012</a:t>
            </a:fld>
            <a:endParaRPr lang="en-US"/>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33425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BB186-8323-44F8-A3F6-04FBA1468134}" type="datetime1">
              <a:rPr lang="en-US" smtClean="0"/>
              <a:t>10/1/2012</a:t>
            </a:fld>
            <a:endParaRPr lang="en-US"/>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1487159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033DF2-6D5A-4394-BCA8-0C003D66C7D5}" type="datetime1">
              <a:rPr lang="en-US" smtClean="0"/>
              <a:t>10/1/2012</a:t>
            </a:fld>
            <a:endParaRPr lang="en-US"/>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86503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E7C472-D24A-4840-9E54-3AC0681FFF66}" type="datetime1">
              <a:rPr lang="en-US" smtClean="0"/>
              <a:t>10/1/2012</a:t>
            </a:fld>
            <a:endParaRPr lang="en-US"/>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A16858A-7899-4C71-ACD6-821E8FAA8ED7}" type="slidenum">
              <a:rPr lang="en-US" smtClean="0"/>
              <a:t>‹#›</a:t>
            </a:fld>
            <a:endParaRPr lang="en-US"/>
          </a:p>
        </p:txBody>
      </p:sp>
    </p:spTree>
    <p:extLst>
      <p:ext uri="{BB962C8B-B14F-4D97-AF65-F5344CB8AC3E}">
        <p14:creationId xmlns:p14="http://schemas.microsoft.com/office/powerpoint/2010/main" val="28563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BDCDA79-5AC3-4E54-ACC8-8BE34F721ED1}" type="datetime1">
              <a:rPr lang="en-US" smtClean="0"/>
              <a:t>10/1/2012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56739C6-0510-402A-AB2F-6AC484D37852}" type="slidenum">
              <a:rPr lang="en-US" smtClean="0"/>
              <a:pPr>
                <a:defRPr/>
              </a:pPr>
              <a:t>‹#›</a:t>
            </a:fld>
            <a:endParaRPr lang="en-US"/>
          </a:p>
        </p:txBody>
      </p:sp>
    </p:spTree>
    <p:extLst>
      <p:ext uri="{BB962C8B-B14F-4D97-AF65-F5344CB8AC3E}">
        <p14:creationId xmlns:p14="http://schemas.microsoft.com/office/powerpoint/2010/main" val="230423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99"/>
        </a:solid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gray">
          <a:xfrm>
            <a:off x="2162175" y="6408738"/>
            <a:ext cx="478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1000"/>
          </a:p>
        </p:txBody>
      </p:sp>
      <p:sp>
        <p:nvSpPr>
          <p:cNvPr id="11268" name="Rectangle 7"/>
          <p:cNvSpPr>
            <a:spLocks noGrp="1" noChangeArrowheads="1"/>
          </p:cNvSpPr>
          <p:nvPr>
            <p:ph type="title"/>
          </p:nvPr>
        </p:nvSpPr>
        <p:spPr bwMode="gray">
          <a:xfrm>
            <a:off x="314325" y="17463"/>
            <a:ext cx="8524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smtClean="0"/>
              <a:t>Klicken Sie, um das Titelformat zu bearbeiten</a:t>
            </a:r>
          </a:p>
        </p:txBody>
      </p:sp>
      <p:sp>
        <p:nvSpPr>
          <p:cNvPr id="11269" name="Rectangle 10"/>
          <p:cNvSpPr>
            <a:spLocks noGrp="1" noChangeArrowheads="1"/>
          </p:cNvSpPr>
          <p:nvPr>
            <p:ph type="ftr" sz="quarter" idx="3"/>
          </p:nvPr>
        </p:nvSpPr>
        <p:spPr bwMode="gray">
          <a:xfrm>
            <a:off x="219075" y="6408738"/>
            <a:ext cx="1343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000"/>
            </a:lvl1pPr>
          </a:lstStyle>
          <a:p>
            <a:endParaRPr lang="de-DE"/>
          </a:p>
        </p:txBody>
      </p:sp>
      <p:sp>
        <p:nvSpPr>
          <p:cNvPr id="11270" name="Rectangle 12"/>
          <p:cNvSpPr>
            <a:spLocks noGrp="1" noChangeArrowheads="1"/>
          </p:cNvSpPr>
          <p:nvPr>
            <p:ph type="body" idx="1"/>
          </p:nvPr>
        </p:nvSpPr>
        <p:spPr bwMode="gray">
          <a:xfrm>
            <a:off x="314325" y="1614488"/>
            <a:ext cx="85248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p:txBody>
      </p:sp>
      <p:sp>
        <p:nvSpPr>
          <p:cNvPr id="11279" name="Rectangle 15"/>
          <p:cNvSpPr>
            <a:spLocks noChangeArrowheads="1"/>
          </p:cNvSpPr>
          <p:nvPr/>
        </p:nvSpPr>
        <p:spPr bwMode="gray">
          <a:xfrm>
            <a:off x="7188200" y="6184900"/>
            <a:ext cx="1646238" cy="377825"/>
          </a:xfrm>
          <a:prstGeom prst="rect">
            <a:avLst/>
          </a:prstGeom>
          <a:noFill/>
          <a:ln w="28575">
            <a:solidFill>
              <a:srgbClr val="969696"/>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FEA501"/>
                  </a:outerShdw>
                </a:effectLst>
              </a14:hiddenEffects>
            </a:ext>
          </a:extLst>
        </p:spPr>
        <p:txBody>
          <a:bodyPr wrap="none" anchor="ctr"/>
          <a:lstStyle/>
          <a:p>
            <a:pPr algn="ctr" eaLnBrk="0" hangingPunct="0"/>
            <a:r>
              <a:rPr lang="de-DE" sz="1700" b="1"/>
              <a:t>YOUR </a:t>
            </a:r>
            <a:r>
              <a:rPr lang="de-DE" sz="1700" b="1">
                <a:solidFill>
                  <a:schemeClr val="hlink"/>
                </a:solidFill>
              </a:rPr>
              <a:t>LOGO</a:t>
            </a:r>
          </a:p>
        </p:txBody>
      </p:sp>
      <p:sp>
        <p:nvSpPr>
          <p:cNvPr id="11297" name="Line 33"/>
          <p:cNvSpPr>
            <a:spLocks noChangeShapeType="1"/>
          </p:cNvSpPr>
          <p:nvPr/>
        </p:nvSpPr>
        <p:spPr bwMode="auto">
          <a:xfrm>
            <a:off x="314325" y="688975"/>
            <a:ext cx="85248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en-US"/>
          </a:p>
        </p:txBody>
      </p:sp>
      <p:pic>
        <p:nvPicPr>
          <p:cNvPr id="415746" name="Picture 2" descr="C:\Users\kwilliams\AppData\Local\Microsoft\Windows\Temporary Internet Files\Content.Outlook\OCAWQXEP\lowres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4951" y="6142038"/>
            <a:ext cx="1987296"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43330"/>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fade/>
  </p:transition>
  <p:timing>
    <p:tnLst>
      <p:par>
        <p:cTn id="1" dur="indefinite" restart="never" nodeType="tmRoot"/>
      </p:par>
    </p:tnLst>
  </p:timing>
  <p:hf sldNum="0" hdr="0" ftr="0" dt="0"/>
  <p:txStyles>
    <p:titleStyle>
      <a:lvl1pPr algn="l" rtl="0" eaLnBrk="0" fontAlgn="base" hangingPunct="0">
        <a:lnSpc>
          <a:spcPct val="95000"/>
        </a:lnSpc>
        <a:spcBef>
          <a:spcPct val="0"/>
        </a:spcBef>
        <a:spcAft>
          <a:spcPct val="0"/>
        </a:spcAft>
        <a:defRPr sz="2400" b="1">
          <a:solidFill>
            <a:schemeClr val="tx1"/>
          </a:solidFill>
          <a:latin typeface="+mj-lt"/>
          <a:ea typeface="+mj-ea"/>
          <a:cs typeface="+mj-cs"/>
        </a:defRPr>
      </a:lvl1pPr>
      <a:lvl2pPr algn="l" rtl="0" eaLnBrk="0" fontAlgn="base" hangingPunct="0">
        <a:lnSpc>
          <a:spcPct val="95000"/>
        </a:lnSpc>
        <a:spcBef>
          <a:spcPct val="0"/>
        </a:spcBef>
        <a:spcAft>
          <a:spcPct val="0"/>
        </a:spcAft>
        <a:defRPr sz="2400" b="1">
          <a:solidFill>
            <a:schemeClr val="tx1"/>
          </a:solidFill>
          <a:latin typeface="Arial" charset="0"/>
        </a:defRPr>
      </a:lvl2pPr>
      <a:lvl3pPr algn="l" rtl="0" eaLnBrk="0" fontAlgn="base" hangingPunct="0">
        <a:lnSpc>
          <a:spcPct val="95000"/>
        </a:lnSpc>
        <a:spcBef>
          <a:spcPct val="0"/>
        </a:spcBef>
        <a:spcAft>
          <a:spcPct val="0"/>
        </a:spcAft>
        <a:defRPr sz="2400" b="1">
          <a:solidFill>
            <a:schemeClr val="tx1"/>
          </a:solidFill>
          <a:latin typeface="Arial" charset="0"/>
        </a:defRPr>
      </a:lvl3pPr>
      <a:lvl4pPr algn="l" rtl="0" eaLnBrk="0" fontAlgn="base" hangingPunct="0">
        <a:lnSpc>
          <a:spcPct val="95000"/>
        </a:lnSpc>
        <a:spcBef>
          <a:spcPct val="0"/>
        </a:spcBef>
        <a:spcAft>
          <a:spcPct val="0"/>
        </a:spcAft>
        <a:defRPr sz="2400" b="1">
          <a:solidFill>
            <a:schemeClr val="tx1"/>
          </a:solidFill>
          <a:latin typeface="Arial" charset="0"/>
        </a:defRPr>
      </a:lvl4pPr>
      <a:lvl5pPr algn="l" rtl="0" eaLnBrk="0" fontAlgn="base" hangingPunct="0">
        <a:lnSpc>
          <a:spcPct val="95000"/>
        </a:lnSpc>
        <a:spcBef>
          <a:spcPct val="0"/>
        </a:spcBef>
        <a:spcAft>
          <a:spcPct val="0"/>
        </a:spcAft>
        <a:defRPr sz="2400" b="1">
          <a:solidFill>
            <a:schemeClr val="tx1"/>
          </a:solidFill>
          <a:latin typeface="Arial" charset="0"/>
        </a:defRPr>
      </a:lvl5pPr>
      <a:lvl6pPr marL="457200" algn="l" rtl="0" eaLnBrk="0" fontAlgn="base" hangingPunct="0">
        <a:lnSpc>
          <a:spcPct val="95000"/>
        </a:lnSpc>
        <a:spcBef>
          <a:spcPct val="0"/>
        </a:spcBef>
        <a:spcAft>
          <a:spcPct val="0"/>
        </a:spcAft>
        <a:defRPr sz="2400" b="1">
          <a:solidFill>
            <a:schemeClr val="tx1"/>
          </a:solidFill>
          <a:latin typeface="Arial" charset="0"/>
        </a:defRPr>
      </a:lvl6pPr>
      <a:lvl7pPr marL="914400" algn="l" rtl="0" eaLnBrk="0" fontAlgn="base" hangingPunct="0">
        <a:lnSpc>
          <a:spcPct val="95000"/>
        </a:lnSpc>
        <a:spcBef>
          <a:spcPct val="0"/>
        </a:spcBef>
        <a:spcAft>
          <a:spcPct val="0"/>
        </a:spcAft>
        <a:defRPr sz="2400" b="1">
          <a:solidFill>
            <a:schemeClr val="tx1"/>
          </a:solidFill>
          <a:latin typeface="Arial" charset="0"/>
        </a:defRPr>
      </a:lvl7pPr>
      <a:lvl8pPr marL="1371600" algn="l" rtl="0" eaLnBrk="0" fontAlgn="base" hangingPunct="0">
        <a:lnSpc>
          <a:spcPct val="95000"/>
        </a:lnSpc>
        <a:spcBef>
          <a:spcPct val="0"/>
        </a:spcBef>
        <a:spcAft>
          <a:spcPct val="0"/>
        </a:spcAft>
        <a:defRPr sz="2400" b="1">
          <a:solidFill>
            <a:schemeClr val="tx1"/>
          </a:solidFill>
          <a:latin typeface="Arial" charset="0"/>
        </a:defRPr>
      </a:lvl8pPr>
      <a:lvl9pPr marL="1828800" algn="l" rtl="0" eaLnBrk="0" fontAlgn="base" hangingPunct="0">
        <a:lnSpc>
          <a:spcPct val="95000"/>
        </a:lnSpc>
        <a:spcBef>
          <a:spcPct val="0"/>
        </a:spcBef>
        <a:spcAft>
          <a:spcPct val="0"/>
        </a:spcAft>
        <a:defRPr sz="2400" b="1">
          <a:solidFill>
            <a:schemeClr val="tx1"/>
          </a:solidFill>
          <a:latin typeface="Arial" charset="0"/>
        </a:defRPr>
      </a:lvl9pPr>
    </p:titleStyle>
    <p:body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Font typeface="Wingdings" pitchFamily="2" charset="2"/>
        <a:buChar char="§"/>
        <a:defRPr>
          <a:solidFill>
            <a:schemeClr val="tx1"/>
          </a:solidFill>
          <a:latin typeface="+mn-lt"/>
        </a:defRPr>
      </a:lvl2pPr>
      <a:lvl3pPr marL="561975" indent="-179388" algn="l" rtl="0" eaLnBrk="0" fontAlgn="base" hangingPunct="0">
        <a:spcBef>
          <a:spcPct val="30000"/>
        </a:spcBef>
        <a:spcAft>
          <a:spcPct val="0"/>
        </a:spcAft>
        <a:buClr>
          <a:schemeClr val="accent1"/>
        </a:buClr>
        <a:buFont typeface="Wingdings" pitchFamily="2" charset="2"/>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Font typeface="Wingdings" pitchFamily="2" charset="2"/>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5DA92-A7C5-4A9A-AE4D-F60FE12C5A1A}" type="datetime1">
              <a:rPr lang="en-US" smtClean="0"/>
              <a:t>10/1/2012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6858A-7899-4C71-ACD6-821E8FAA8ED7}" type="slidenum">
              <a:rPr lang="en-US" smtClean="0"/>
              <a:t>‹#›</a:t>
            </a:fld>
            <a:endParaRPr lang="en-US"/>
          </a:p>
        </p:txBody>
      </p:sp>
      <p:pic>
        <p:nvPicPr>
          <p:cNvPr id="7" name="Picture 2" descr="C:\Users\kwilliams\AppData\Local\Microsoft\Windows\Temporary Internet Files\Content.Outlook\OCAWQXEP\lowres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4951" y="6142038"/>
            <a:ext cx="1987296"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6886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med">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55.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6.xml"/><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audio" Target="file:///C:\Users\dholden\Music\Grace_Potter_signing_Mad_Mad_River_at__the_Flynn_-_Goodnight_Irene.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jpeg"/><Relationship Id="rId10" Type="http://schemas.openxmlformats.org/officeDocument/2006/relationships/hyperlink" Target="http://www.killingtonzone.com/forums/viewtopic.php?f=1&amp;t=32667&amp;start=15" TargetMode="External"/><Relationship Id="rId4" Type="http://schemas.openxmlformats.org/officeDocument/2006/relationships/image" Target="../media/image9.pn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earthobservatory.nasa.gov/IOTD/view.php?id=52059"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www.facebook.com/vermontemergencymanagement" TargetMode="External"/><Relationship Id="rId2" Type="http://schemas.openxmlformats.org/officeDocument/2006/relationships/hyperlink" Target="http://vem.vermont.gov/"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a:xfrm>
            <a:off x="457200" y="1022350"/>
            <a:ext cx="8304213" cy="415925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762000" y="5486400"/>
            <a:ext cx="7696200" cy="1015663"/>
          </a:xfrm>
          <a:prstGeom prst="rect">
            <a:avLst/>
          </a:prstGeom>
          <a:noFill/>
        </p:spPr>
        <p:txBody>
          <a:bodyPr wrap="square" rtlCol="0">
            <a:spAutoFit/>
          </a:bodyPr>
          <a:lstStyle/>
          <a:p>
            <a:r>
              <a:rPr lang="en-US" sz="6000" dirty="0">
                <a:solidFill>
                  <a:schemeClr val="tx2"/>
                </a:solidFill>
              </a:rPr>
              <a:t>v</a:t>
            </a:r>
            <a:r>
              <a:rPr lang="en-US" sz="6000" dirty="0" smtClean="0">
                <a:solidFill>
                  <a:schemeClr val="tx2"/>
                </a:solidFill>
              </a:rPr>
              <a:t>tstrong.vermont.gov/</a:t>
            </a:r>
            <a:endParaRPr lang="en-US" sz="6000" dirty="0">
              <a:solidFill>
                <a:schemeClr val="tx2"/>
              </a:solidFill>
            </a:endParaRPr>
          </a:p>
        </p:txBody>
      </p:sp>
    </p:spTree>
    <p:extLst>
      <p:ext uri="{BB962C8B-B14F-4D97-AF65-F5344CB8AC3E}">
        <p14:creationId xmlns:p14="http://schemas.microsoft.com/office/powerpoint/2010/main" val="2840206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14400"/>
            <a:ext cx="6816090" cy="5562600"/>
          </a:xfrm>
          <a:prstGeom prst="rect">
            <a:avLst/>
          </a:prstGeom>
        </p:spPr>
      </p:pic>
      <p:sp>
        <p:nvSpPr>
          <p:cNvPr id="4" name="TextBox 3"/>
          <p:cNvSpPr txBox="1"/>
          <p:nvPr/>
        </p:nvSpPr>
        <p:spPr>
          <a:xfrm>
            <a:off x="228600" y="0"/>
            <a:ext cx="8686800" cy="646331"/>
          </a:xfrm>
          <a:prstGeom prst="rect">
            <a:avLst/>
          </a:prstGeom>
          <a:noFill/>
        </p:spPr>
        <p:txBody>
          <a:bodyPr wrap="square" rtlCol="0">
            <a:spAutoFit/>
          </a:bodyPr>
          <a:lstStyle/>
          <a:p>
            <a:r>
              <a:rPr lang="en-US" sz="3600" dirty="0" smtClean="0">
                <a:solidFill>
                  <a:schemeClr val="tx2"/>
                </a:solidFill>
              </a:rPr>
              <a:t>RT 131 Cavendish – “The Cavendish Canyon”</a:t>
            </a:r>
            <a:endParaRPr lang="en-US" sz="3600" dirty="0">
              <a:solidFill>
                <a:schemeClr val="tx2"/>
              </a:solidFill>
            </a:endParaRPr>
          </a:p>
        </p:txBody>
      </p:sp>
    </p:spTree>
    <p:extLst>
      <p:ext uri="{BB962C8B-B14F-4D97-AF65-F5344CB8AC3E}">
        <p14:creationId xmlns:p14="http://schemas.microsoft.com/office/powerpoint/2010/main" val="2946335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8701" y="-114301"/>
            <a:ext cx="6857998" cy="7086600"/>
          </a:xfrm>
          <a:prstGeom prst="rect">
            <a:avLst/>
          </a:prstGeom>
        </p:spPr>
      </p:pic>
    </p:spTree>
    <p:extLst>
      <p:ext uri="{BB962C8B-B14F-4D97-AF65-F5344CB8AC3E}">
        <p14:creationId xmlns:p14="http://schemas.microsoft.com/office/powerpoint/2010/main" val="1396066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838200"/>
          </a:xfrm>
        </p:spPr>
        <p:txBody>
          <a:bodyPr>
            <a:normAutofit/>
          </a:bodyPr>
          <a:lstStyle/>
          <a:p>
            <a:pPr>
              <a:defRPr/>
            </a:pPr>
            <a:r>
              <a:rPr lang="en-US" sz="3200" dirty="0" smtClean="0">
                <a:solidFill>
                  <a:schemeClr val="tx2">
                    <a:satMod val="130000"/>
                  </a:schemeClr>
                </a:solidFill>
                <a:latin typeface="Calibri" pitchFamily="34" charset="0"/>
                <a:cs typeface="Calibri" pitchFamily="34" charset="0"/>
              </a:rPr>
              <a:t>Cavendish Canyon VT 131</a:t>
            </a:r>
            <a:endParaRPr lang="en-US" sz="3200" dirty="0">
              <a:latin typeface="Calibri" pitchFamily="34" charset="0"/>
              <a:cs typeface="Calibri" pitchFamily="34" charset="0"/>
            </a:endParaRPr>
          </a:p>
        </p:txBody>
      </p:sp>
      <p:pic>
        <p:nvPicPr>
          <p:cNvPr id="23556" name="Picture 3" descr="C:\Users\dholden\AppData\Local\Microsoft\Windows\Temporary Internet Files\Content.Outlook\VTL0F6U4\photo (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219200"/>
            <a:ext cx="7013575" cy="5105400"/>
          </a:xfrm>
          <a:noFill/>
        </p:spPr>
      </p:pic>
    </p:spTree>
    <p:extLst>
      <p:ext uri="{BB962C8B-B14F-4D97-AF65-F5344CB8AC3E}">
        <p14:creationId xmlns:p14="http://schemas.microsoft.com/office/powerpoint/2010/main" val="95267797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1452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99350" cy="1524000"/>
          </a:xfrm>
        </p:spPr>
        <p:txBody>
          <a:bodyPr/>
          <a:lstStyle/>
          <a:p>
            <a:pPr eaLnBrk="1" fontAlgn="auto" hangingPunct="1">
              <a:spcAft>
                <a:spcPts val="0"/>
              </a:spcAft>
              <a:defRPr/>
            </a:pPr>
            <a:r>
              <a:rPr lang="en-US" dirty="0" smtClean="0">
                <a:solidFill>
                  <a:schemeClr val="tx2">
                    <a:satMod val="130000"/>
                  </a:schemeClr>
                </a:solidFill>
                <a:latin typeface="Calibri" pitchFamily="34" charset="0"/>
                <a:cs typeface="Calibri" pitchFamily="34" charset="0"/>
              </a:rPr>
              <a:t>Route 107 </a:t>
            </a:r>
            <a:r>
              <a:rPr lang="en-US" dirty="0" smtClean="0">
                <a:solidFill>
                  <a:schemeClr val="tx2">
                    <a:satMod val="130000"/>
                  </a:schemeClr>
                </a:solidFill>
                <a:latin typeface="Copperplate Gothic Bold" pitchFamily="34" charset="0"/>
              </a:rPr>
              <a:t>- </a:t>
            </a:r>
            <a:r>
              <a:rPr lang="en-US" dirty="0" smtClean="0">
                <a:solidFill>
                  <a:schemeClr val="tx2">
                    <a:satMod val="130000"/>
                  </a:schemeClr>
                </a:solidFill>
                <a:latin typeface="Calibri" pitchFamily="34" charset="0"/>
                <a:cs typeface="Calibri" pitchFamily="34" charset="0"/>
              </a:rPr>
              <a:t>Stockbridge</a:t>
            </a:r>
            <a:endParaRPr lang="en-US" dirty="0">
              <a:solidFill>
                <a:schemeClr val="tx2">
                  <a:satMod val="130000"/>
                </a:schemeClr>
              </a:solidFill>
              <a:latin typeface="Calibri" pitchFamily="34" charset="0"/>
              <a:cs typeface="Calibri" pitchFamily="34" charset="0"/>
            </a:endParaRPr>
          </a:p>
        </p:txBody>
      </p:sp>
      <p:pic>
        <p:nvPicPr>
          <p:cNvPr id="14339" name="Content Placeholder 4" descr="100_0732.JPG"/>
          <p:cNvPicPr>
            <a:picLocks noGrp="1" noChangeAspect="1"/>
          </p:cNvPicPr>
          <p:nvPr>
            <p:ph idx="1"/>
          </p:nvPr>
        </p:nvPicPr>
        <p:blipFill>
          <a:blip r:embed="rId3"/>
          <a:srcRect/>
          <a:stretch>
            <a:fillRect/>
          </a:stretch>
        </p:blipFill>
        <p:spPr>
          <a:xfrm>
            <a:off x="457200" y="1981200"/>
            <a:ext cx="6530975" cy="4572000"/>
          </a:xfrm>
          <a:ln w="38100">
            <a:solidFill>
              <a:schemeClr val="accent3">
                <a:lumMod val="40000"/>
                <a:lumOff val="60000"/>
              </a:schemeClr>
            </a:solidFill>
          </a:ln>
        </p:spPr>
      </p:pic>
      <p:pic>
        <p:nvPicPr>
          <p:cNvPr id="14341" name="Picture 5" descr="R:\ICCDummerston\Photos\100_0734.JPG"/>
          <p:cNvPicPr>
            <a:picLocks noChangeAspect="1" noChangeArrowheads="1"/>
          </p:cNvPicPr>
          <p:nvPr/>
        </p:nvPicPr>
        <p:blipFill>
          <a:blip r:embed="rId4"/>
          <a:srcRect/>
          <a:stretch>
            <a:fillRect/>
          </a:stretch>
        </p:blipFill>
        <p:spPr bwMode="auto">
          <a:xfrm>
            <a:off x="5181600" y="1447800"/>
            <a:ext cx="3576638" cy="2514600"/>
          </a:xfrm>
          <a:prstGeom prst="rect">
            <a:avLst/>
          </a:prstGeom>
          <a:noFill/>
          <a:ln w="38100">
            <a:solidFill>
              <a:schemeClr val="accent3">
                <a:lumMod val="40000"/>
                <a:lumOff val="60000"/>
              </a:schemeClr>
            </a:solidFill>
            <a:miter lim="800000"/>
            <a:headEnd/>
            <a:tailEnd/>
          </a:ln>
        </p:spPr>
      </p:pic>
    </p:spTree>
    <p:extLst>
      <p:ext uri="{BB962C8B-B14F-4D97-AF65-F5344CB8AC3E}">
        <p14:creationId xmlns:p14="http://schemas.microsoft.com/office/powerpoint/2010/main" val="1241346854"/>
      </p:ext>
    </p:extLst>
  </p:cSld>
  <p:clrMapOvr>
    <a:masterClrMapping/>
  </p:clrMapOvr>
  <p:transition advClick="0" advTm="981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57200" y="304800"/>
            <a:ext cx="3810000" cy="461665"/>
          </a:xfrm>
          <a:prstGeom prst="rect">
            <a:avLst/>
          </a:prstGeom>
          <a:noFill/>
        </p:spPr>
        <p:txBody>
          <a:bodyPr wrap="square" rtlCol="0">
            <a:spAutoFit/>
          </a:bodyPr>
          <a:lstStyle/>
          <a:p>
            <a:r>
              <a:rPr lang="en-US" sz="2400" dirty="0" smtClean="0"/>
              <a:t>VT Route 107 Stockbridge</a:t>
            </a:r>
            <a:endParaRPr lang="en-US" sz="2400" dirty="0"/>
          </a:p>
        </p:txBody>
      </p:sp>
    </p:spTree>
    <p:extLst>
      <p:ext uri="{BB962C8B-B14F-4D97-AF65-F5344CB8AC3E}">
        <p14:creationId xmlns:p14="http://schemas.microsoft.com/office/powerpoint/2010/main" val="2117368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5246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0"/>
            <a:ext cx="6019800" cy="6858000"/>
          </a:xfrm>
          <a:prstGeom prst="rect">
            <a:avLst/>
          </a:prstGeom>
        </p:spPr>
      </p:pic>
      <p:sp>
        <p:nvSpPr>
          <p:cNvPr id="4" name="TextBox 3"/>
          <p:cNvSpPr txBox="1"/>
          <p:nvPr/>
        </p:nvSpPr>
        <p:spPr>
          <a:xfrm>
            <a:off x="76200" y="76200"/>
            <a:ext cx="2895600" cy="2800767"/>
          </a:xfrm>
          <a:prstGeom prst="rect">
            <a:avLst/>
          </a:prstGeom>
          <a:noFill/>
        </p:spPr>
        <p:txBody>
          <a:bodyPr wrap="square" rtlCol="0">
            <a:spAutoFit/>
          </a:bodyPr>
          <a:lstStyle/>
          <a:p>
            <a:r>
              <a:rPr lang="en-US" sz="2800" dirty="0" smtClean="0">
                <a:solidFill>
                  <a:schemeClr val="tx2"/>
                </a:solidFill>
              </a:rPr>
              <a:t>RT 106 Weathersfield</a:t>
            </a:r>
          </a:p>
          <a:p>
            <a:r>
              <a:rPr lang="en-US" sz="2800" dirty="0" smtClean="0">
                <a:solidFill>
                  <a:schemeClr val="tx2"/>
                </a:solidFill>
              </a:rPr>
              <a:t>Black River</a:t>
            </a:r>
          </a:p>
          <a:p>
            <a:r>
              <a:rPr lang="en-US" sz="2800" dirty="0" smtClean="0">
                <a:solidFill>
                  <a:schemeClr val="tx2"/>
                </a:solidFill>
              </a:rPr>
              <a:t>2,200’ bank gone</a:t>
            </a:r>
          </a:p>
          <a:p>
            <a:r>
              <a:rPr lang="en-US" sz="2800" dirty="0" smtClean="0">
                <a:solidFill>
                  <a:schemeClr val="tx2"/>
                </a:solidFill>
              </a:rPr>
              <a:t>450’ road gone</a:t>
            </a:r>
          </a:p>
          <a:p>
            <a:endParaRPr lang="en-US" dirty="0" smtClean="0"/>
          </a:p>
          <a:p>
            <a:endParaRPr lang="en-US" dirty="0"/>
          </a:p>
        </p:txBody>
      </p:sp>
    </p:spTree>
    <p:extLst>
      <p:ext uri="{BB962C8B-B14F-4D97-AF65-F5344CB8AC3E}">
        <p14:creationId xmlns:p14="http://schemas.microsoft.com/office/powerpoint/2010/main" val="673607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5209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4140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7463"/>
            <a:ext cx="8524875" cy="2116137"/>
          </a:xfrm>
        </p:spPr>
        <p:txBody>
          <a:bodyPr>
            <a:noAutofit/>
          </a:bodyPr>
          <a:lstStyle/>
          <a:p>
            <a:r>
              <a:rPr lang="en-US" sz="4800" dirty="0" smtClean="0">
                <a:solidFill>
                  <a:schemeClr val="tx2"/>
                </a:solidFill>
                <a:latin typeface="Calibri" pitchFamily="34" charset="0"/>
                <a:cs typeface="Calibri" pitchFamily="34" charset="0"/>
              </a:rPr>
              <a:t>Project Management Institute </a:t>
            </a:r>
            <a:r>
              <a:rPr lang="en-US" sz="4800" dirty="0">
                <a:solidFill>
                  <a:schemeClr val="tx2"/>
                </a:solidFill>
                <a:latin typeface="Calibri" pitchFamily="34" charset="0"/>
                <a:cs typeface="Calibri" pitchFamily="34" charset="0"/>
              </a:rPr>
              <a:t/>
            </a:r>
            <a:br>
              <a:rPr lang="en-US" sz="4800" dirty="0">
                <a:solidFill>
                  <a:schemeClr val="tx2"/>
                </a:solidFill>
                <a:latin typeface="Calibri" pitchFamily="34" charset="0"/>
                <a:cs typeface="Calibri" pitchFamily="34" charset="0"/>
              </a:rPr>
            </a:br>
            <a:r>
              <a:rPr lang="en-US" sz="4800" dirty="0" smtClean="0">
                <a:solidFill>
                  <a:schemeClr val="tx2"/>
                </a:solidFill>
                <a:latin typeface="Calibri" pitchFamily="34" charset="0"/>
                <a:cs typeface="Calibri" pitchFamily="34" charset="0"/>
              </a:rPr>
              <a:t>Vermont Chapter</a:t>
            </a:r>
            <a:endParaRPr lang="en-US" sz="4800" dirty="0">
              <a:solidFill>
                <a:schemeClr val="tx2"/>
              </a:solidFill>
              <a:latin typeface="Calibri" pitchFamily="34" charset="0"/>
              <a:cs typeface="Calibri" pitchFamily="34" charset="0"/>
            </a:endParaRPr>
          </a:p>
        </p:txBody>
      </p:sp>
      <p:sp>
        <p:nvSpPr>
          <p:cNvPr id="3" name="Content Placeholder 2"/>
          <p:cNvSpPr>
            <a:spLocks noGrp="1"/>
          </p:cNvSpPr>
          <p:nvPr>
            <p:ph idx="1"/>
          </p:nvPr>
        </p:nvSpPr>
        <p:spPr>
          <a:xfrm>
            <a:off x="228600" y="1676400"/>
            <a:ext cx="8524875" cy="4391025"/>
          </a:xfrm>
        </p:spPr>
        <p:txBody>
          <a:bodyPr/>
          <a:lstStyle/>
          <a:p>
            <a:pPr marL="0" indent="0" algn="ctr">
              <a:buNone/>
            </a:pPr>
            <a:endParaRPr lang="en-US" sz="3200" dirty="0" smtClean="0">
              <a:latin typeface="Calibri" pitchFamily="34" charset="0"/>
              <a:cs typeface="Calibri" pitchFamily="34" charset="0"/>
            </a:endParaRPr>
          </a:p>
          <a:p>
            <a:pPr marL="0" indent="0" algn="ctr">
              <a:buNone/>
            </a:pPr>
            <a:r>
              <a:rPr lang="en-US" sz="3200" b="1" dirty="0" smtClean="0">
                <a:solidFill>
                  <a:schemeClr val="tx2"/>
                </a:solidFill>
                <a:latin typeface="Calibri" pitchFamily="34" charset="0"/>
                <a:cs typeface="Calibri" pitchFamily="34" charset="0"/>
              </a:rPr>
              <a:t>“Rebuilding Vermont’s Infrastructure</a:t>
            </a:r>
            <a:r>
              <a:rPr lang="en-US" sz="3200" b="1" dirty="0">
                <a:solidFill>
                  <a:schemeClr val="tx2"/>
                </a:solidFill>
                <a:latin typeface="Calibri" pitchFamily="34" charset="0"/>
                <a:cs typeface="Calibri" pitchFamily="34" charset="0"/>
              </a:rPr>
              <a:t> </a:t>
            </a:r>
            <a:r>
              <a:rPr lang="en-US" sz="3200" b="1" dirty="0" smtClean="0">
                <a:solidFill>
                  <a:schemeClr val="tx2"/>
                </a:solidFill>
                <a:latin typeface="Calibri" pitchFamily="34" charset="0"/>
                <a:cs typeface="Calibri" pitchFamily="34" charset="0"/>
              </a:rPr>
              <a:t>After </a:t>
            </a:r>
          </a:p>
          <a:p>
            <a:pPr marL="0" indent="0" algn="ctr">
              <a:buNone/>
            </a:pPr>
            <a:r>
              <a:rPr lang="en-US" sz="3200" b="1" dirty="0" smtClean="0">
                <a:solidFill>
                  <a:schemeClr val="tx2"/>
                </a:solidFill>
                <a:latin typeface="Calibri" pitchFamily="34" charset="0"/>
                <a:cs typeface="Calibri" pitchFamily="34" charset="0"/>
              </a:rPr>
              <a:t>Tropical Storm Irene”</a:t>
            </a:r>
          </a:p>
          <a:p>
            <a:pPr marL="0" indent="0" algn="ctr">
              <a:buNone/>
            </a:pPr>
            <a:r>
              <a:rPr lang="en-US" dirty="0" smtClean="0">
                <a:solidFill>
                  <a:schemeClr val="tx2"/>
                </a:solidFill>
                <a:latin typeface="Calibri" pitchFamily="34" charset="0"/>
                <a:cs typeface="Calibri" pitchFamily="34" charset="0"/>
              </a:rPr>
              <a:t>∞</a:t>
            </a:r>
            <a:endParaRPr lang="en-US" dirty="0">
              <a:solidFill>
                <a:schemeClr val="tx2"/>
              </a:solidFill>
              <a:latin typeface="Calibri" pitchFamily="34" charset="0"/>
              <a:cs typeface="Calibri" pitchFamily="34" charset="0"/>
            </a:endParaRPr>
          </a:p>
          <a:p>
            <a:pPr marL="0" indent="0" algn="ctr">
              <a:buNone/>
            </a:pPr>
            <a:r>
              <a:rPr lang="en-US" sz="3200" dirty="0" smtClean="0">
                <a:solidFill>
                  <a:schemeClr val="tx2"/>
                </a:solidFill>
                <a:latin typeface="Calibri" pitchFamily="34" charset="0"/>
                <a:cs typeface="Calibri" pitchFamily="34" charset="0"/>
              </a:rPr>
              <a:t>Joe Flynn, Director</a:t>
            </a:r>
          </a:p>
          <a:p>
            <a:pPr marL="0" indent="0" algn="ctr">
              <a:buNone/>
            </a:pPr>
            <a:r>
              <a:rPr lang="en-US" dirty="0" smtClean="0">
                <a:solidFill>
                  <a:schemeClr val="tx2"/>
                </a:solidFill>
                <a:latin typeface="Calibri" pitchFamily="34" charset="0"/>
                <a:cs typeface="Calibri" pitchFamily="34" charset="0"/>
              </a:rPr>
              <a:t>Vermont Emergency Management</a:t>
            </a:r>
            <a:endParaRPr lang="en-US" sz="3200" dirty="0" smtClean="0">
              <a:solidFill>
                <a:schemeClr val="tx2"/>
              </a:solidFill>
              <a:latin typeface="Calibri" pitchFamily="34" charset="0"/>
              <a:cs typeface="Calibri" pitchFamily="34" charset="0"/>
            </a:endParaRPr>
          </a:p>
          <a:p>
            <a:pPr marL="0" indent="0" algn="ctr">
              <a:buNone/>
            </a:pPr>
            <a:endParaRPr lang="en-US" sz="3200" dirty="0">
              <a:latin typeface="Calibri" pitchFamily="34" charset="0"/>
              <a:cs typeface="Calibri" pitchFamily="34" charset="0"/>
            </a:endParaRPr>
          </a:p>
          <a:p>
            <a:pPr marL="0" indent="0" algn="ctr">
              <a:buNone/>
            </a:pPr>
            <a:endParaRPr lang="en-US" sz="3200" dirty="0" smtClean="0">
              <a:latin typeface="Calibri" pitchFamily="34" charset="0"/>
              <a:cs typeface="Calibri"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563" y="5715000"/>
            <a:ext cx="1055116" cy="1055116"/>
          </a:xfrm>
          <a:prstGeom prst="rect">
            <a:avLst/>
          </a:prstGeom>
        </p:spPr>
      </p:pic>
      <p:pic>
        <p:nvPicPr>
          <p:cNvPr id="5" name="Picture 3" descr="VTrans 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715000"/>
            <a:ext cx="2532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24346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99350" cy="914400"/>
          </a:xfrm>
        </p:spPr>
        <p:txBody>
          <a:bodyPr/>
          <a:lstStyle/>
          <a:p>
            <a:pPr eaLnBrk="1" fontAlgn="auto" hangingPunct="1">
              <a:spcAft>
                <a:spcPts val="0"/>
              </a:spcAft>
              <a:defRPr/>
            </a:pPr>
            <a:r>
              <a:rPr lang="en-US" sz="4400" dirty="0" smtClean="0">
                <a:solidFill>
                  <a:schemeClr val="tx2">
                    <a:satMod val="130000"/>
                  </a:schemeClr>
                </a:solidFill>
                <a:latin typeface="Calibri" pitchFamily="34" charset="0"/>
                <a:cs typeface="Calibri" pitchFamily="34" charset="0"/>
              </a:rPr>
              <a:t>Pittsfield Route 100</a:t>
            </a:r>
            <a:endParaRPr lang="en-US" dirty="0">
              <a:solidFill>
                <a:schemeClr val="tx2">
                  <a:satMod val="130000"/>
                </a:schemeClr>
              </a:solidFill>
              <a:latin typeface="Calibri" pitchFamily="34" charset="0"/>
              <a:cs typeface="Calibri" pitchFamily="34" charset="0"/>
            </a:endParaRPr>
          </a:p>
        </p:txBody>
      </p:sp>
      <p:pic>
        <p:nvPicPr>
          <p:cNvPr id="25603" name="Content Placeholder 5" descr="100_0766.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841375"/>
            <a:ext cx="7546975" cy="5575300"/>
          </a:xfrm>
        </p:spPr>
      </p:pic>
      <p:sp>
        <p:nvSpPr>
          <p:cNvPr id="6" name="Line Callout 2 5"/>
          <p:cNvSpPr/>
          <p:nvPr/>
        </p:nvSpPr>
        <p:spPr>
          <a:xfrm>
            <a:off x="3352800" y="2590800"/>
            <a:ext cx="2590800" cy="1752600"/>
          </a:xfrm>
          <a:prstGeom prst="borderCallout2">
            <a:avLst>
              <a:gd name="adj1" fmla="val 18750"/>
              <a:gd name="adj2" fmla="val -1443"/>
              <a:gd name="adj3" fmla="val 18750"/>
              <a:gd name="adj4" fmla="val -16667"/>
              <a:gd name="adj5" fmla="val 64900"/>
              <a:gd name="adj6" fmla="val -59180"/>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6" name="TextBox 6"/>
          <p:cNvSpPr txBox="1">
            <a:spLocks noChangeArrowheads="1"/>
          </p:cNvSpPr>
          <p:nvPr/>
        </p:nvSpPr>
        <p:spPr bwMode="auto">
          <a:xfrm>
            <a:off x="990600" y="37338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    </a:t>
            </a:r>
            <a:r>
              <a:rPr lang="en-US" b="1">
                <a:solidFill>
                  <a:schemeClr val="bg1"/>
                </a:solidFill>
              </a:rPr>
              <a:t>Debris</a:t>
            </a:r>
          </a:p>
          <a:p>
            <a:pPr algn="ctr" eaLnBrk="1" hangingPunct="1"/>
            <a:r>
              <a:rPr lang="en-US" b="1">
                <a:solidFill>
                  <a:schemeClr val="bg1"/>
                </a:solidFill>
              </a:rPr>
              <a:t>Pile </a:t>
            </a:r>
          </a:p>
        </p:txBody>
      </p:sp>
    </p:spTree>
    <p:extLst>
      <p:ext uri="{BB962C8B-B14F-4D97-AF65-F5344CB8AC3E}">
        <p14:creationId xmlns:p14="http://schemas.microsoft.com/office/powerpoint/2010/main" val="4004469577"/>
      </p:ext>
    </p:extLst>
  </p:cSld>
  <p:clrMapOvr>
    <a:masterClrMapping/>
  </p:clrMapOvr>
  <p:transition advClick="0" advTm="981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
        <p:nvSpPr>
          <p:cNvPr id="3" name="TextBox 2"/>
          <p:cNvSpPr txBox="1"/>
          <p:nvPr/>
        </p:nvSpPr>
        <p:spPr>
          <a:xfrm>
            <a:off x="152400" y="346023"/>
            <a:ext cx="1524000" cy="1569660"/>
          </a:xfrm>
          <a:prstGeom prst="rect">
            <a:avLst/>
          </a:prstGeom>
          <a:noFill/>
        </p:spPr>
        <p:txBody>
          <a:bodyPr wrap="square" rtlCol="0">
            <a:spAutoFit/>
          </a:bodyPr>
          <a:lstStyle/>
          <a:p>
            <a:pPr algn="ctr"/>
            <a:r>
              <a:rPr lang="en-US" sz="3200" dirty="0" smtClean="0">
                <a:solidFill>
                  <a:schemeClr val="tx2"/>
                </a:solidFill>
              </a:rPr>
              <a:t>Route 30</a:t>
            </a:r>
          </a:p>
          <a:p>
            <a:r>
              <a:rPr lang="en-US" sz="3200" dirty="0" smtClean="0">
                <a:solidFill>
                  <a:schemeClr val="tx2"/>
                </a:solidFill>
              </a:rPr>
              <a:t>Jamaica</a:t>
            </a:r>
            <a:endParaRPr lang="en-US" sz="3200" dirty="0">
              <a:solidFill>
                <a:schemeClr val="tx2"/>
              </a:solidFill>
            </a:endParaRPr>
          </a:p>
        </p:txBody>
      </p:sp>
    </p:spTree>
    <p:extLst>
      <p:ext uri="{BB962C8B-B14F-4D97-AF65-F5344CB8AC3E}">
        <p14:creationId xmlns:p14="http://schemas.microsoft.com/office/powerpoint/2010/main" val="879719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699" y="-144463"/>
            <a:ext cx="9179699" cy="7002463"/>
            <a:chOff x="-35699" y="-144463"/>
            <a:chExt cx="9179699" cy="7002463"/>
          </a:xfrm>
        </p:grpSpPr>
        <p:sp>
          <p:nvSpPr>
            <p:cNvPr id="15365" name="TextBox 4"/>
            <p:cNvSpPr txBox="1">
              <a:spLocks noChangeArrowheads="1"/>
            </p:cNvSpPr>
            <p:nvPr/>
          </p:nvSpPr>
          <p:spPr bwMode="auto">
            <a:xfrm>
              <a:off x="5486400" y="64512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solidFill>
                    <a:srgbClr val="FFFF00"/>
                  </a:solidFill>
                </a:rPr>
                <a:t>Waterbury State Office Complex</a:t>
              </a:r>
            </a:p>
          </p:txBody>
        </p:sp>
        <p:pic>
          <p:nvPicPr>
            <p:cNvPr id="2050" name="Picture 2" descr="http://s3.amazonaws.com/mhi-flood/LG9_9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910" y="0"/>
              <a:ext cx="468609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3.amazonaws.com/mhi-flood/LG9_97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632200"/>
              <a:ext cx="4467269" cy="3225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Documents and Settings\rschell\Desktop\Conf Irine footage\Irene damage photos\vta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7267" y="3632200"/>
              <a:ext cx="4664725"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descr="https://vepards.dps.state.vt.us/StatusBoard/uploadImage.aspx?id=798&amp;file=634516833371170000%c2%aeRoute+131%2c+Cavendish.jp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https://vepards.dps.state.vt.us/StatusBoard/uploadImage.aspx?id=798&amp;file=634516833371170000%c2%aeRoute+131%2c+Cavendish.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99" y="0"/>
              <a:ext cx="4538663" cy="3632200"/>
            </a:xfrm>
            <a:prstGeom prst="rect">
              <a:avLst/>
            </a:prstGeom>
          </p:spPr>
        </p:pic>
      </p:grpSp>
    </p:spTree>
    <p:extLst>
      <p:ext uri="{BB962C8B-B14F-4D97-AF65-F5344CB8AC3E}">
        <p14:creationId xmlns:p14="http://schemas.microsoft.com/office/powerpoint/2010/main" val="383899269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0112"/>
            <a:ext cx="8909050" cy="685800"/>
          </a:xfrm>
        </p:spPr>
        <p:txBody>
          <a:bodyPr>
            <a:noAutofit/>
          </a:bodyPr>
          <a:lstStyle/>
          <a:p>
            <a:pPr algn="ctr" eaLnBrk="1" fontAlgn="auto" hangingPunct="1">
              <a:spcAft>
                <a:spcPts val="0"/>
              </a:spcAft>
              <a:defRPr/>
            </a:pPr>
            <a:r>
              <a:rPr lang="en-US" dirty="0" smtClean="0">
                <a:solidFill>
                  <a:schemeClr val="tx2">
                    <a:satMod val="130000"/>
                  </a:schemeClr>
                </a:solidFill>
                <a:latin typeface="Calibri" pitchFamily="34" charset="0"/>
                <a:cs typeface="Calibri" pitchFamily="34" charset="0"/>
              </a:rPr>
              <a:t>New England Central Railroad</a:t>
            </a:r>
            <a:endParaRPr lang="en-US" dirty="0">
              <a:solidFill>
                <a:schemeClr val="tx2">
                  <a:satMod val="130000"/>
                </a:schemeClr>
              </a:solidFill>
              <a:latin typeface="Calibri" pitchFamily="34" charset="0"/>
              <a:cs typeface="Calibri" pitchFamily="34" charset="0"/>
            </a:endParaRPr>
          </a:p>
        </p:txBody>
      </p:sp>
      <p:pic>
        <p:nvPicPr>
          <p:cNvPr id="17411" name="Content Placeholder 4" descr="100_0684.JPG"/>
          <p:cNvPicPr>
            <a:picLocks noGrp="1" noChangeAspect="1"/>
          </p:cNvPicPr>
          <p:nvPr>
            <p:ph idx="1"/>
          </p:nvPr>
        </p:nvPicPr>
        <p:blipFill>
          <a:blip r:embed="rId3"/>
          <a:srcRect/>
          <a:stretch>
            <a:fillRect/>
          </a:stretch>
        </p:blipFill>
        <p:spPr>
          <a:xfrm>
            <a:off x="406400" y="1295400"/>
            <a:ext cx="4267200" cy="3200400"/>
          </a:xfrm>
          <a:ln w="38100">
            <a:solidFill>
              <a:schemeClr val="accent3">
                <a:lumMod val="40000"/>
                <a:lumOff val="60000"/>
              </a:schemeClr>
            </a:solidFill>
          </a:ln>
        </p:spPr>
      </p:pic>
      <p:cxnSp>
        <p:nvCxnSpPr>
          <p:cNvPr id="9" name="Straight Connector 8"/>
          <p:cNvCxnSpPr/>
          <p:nvPr/>
        </p:nvCxnSpPr>
        <p:spPr>
          <a:xfrm rot="5400000">
            <a:off x="2400300" y="5600700"/>
            <a:ext cx="20574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ight Triangle 18"/>
          <p:cNvSpPr/>
          <p:nvPr/>
        </p:nvSpPr>
        <p:spPr>
          <a:xfrm rot="15609151">
            <a:off x="4722813" y="3938588"/>
            <a:ext cx="447675" cy="428625"/>
          </a:xfrm>
          <a:prstGeom prst="rtTriangle">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en-US"/>
          </a:p>
        </p:txBody>
      </p:sp>
      <p:pic>
        <p:nvPicPr>
          <p:cNvPr id="17415" name="Content Placeholder 29" descr="P1020053.JPG"/>
          <p:cNvPicPr>
            <a:picLocks noChangeAspect="1"/>
          </p:cNvPicPr>
          <p:nvPr/>
        </p:nvPicPr>
        <p:blipFill>
          <a:blip r:embed="rId4"/>
          <a:srcRect/>
          <a:stretch>
            <a:fillRect/>
          </a:stretch>
        </p:blipFill>
        <p:spPr bwMode="auto">
          <a:xfrm>
            <a:off x="4648199" y="889660"/>
            <a:ext cx="4191001" cy="3165986"/>
          </a:xfrm>
          <a:prstGeom prst="rect">
            <a:avLst/>
          </a:prstGeom>
          <a:noFill/>
          <a:ln w="38100">
            <a:solidFill>
              <a:schemeClr val="accent3">
                <a:lumMod val="40000"/>
                <a:lumOff val="60000"/>
              </a:schemeClr>
            </a:solidFill>
            <a:miter lim="800000"/>
            <a:headEnd/>
            <a:tailEnd/>
          </a:ln>
        </p:spPr>
      </p:pic>
      <p:pic>
        <p:nvPicPr>
          <p:cNvPr id="17416" name="Picture 6" descr="100_0685.JPG"/>
          <p:cNvPicPr>
            <a:picLocks noChangeAspect="1"/>
          </p:cNvPicPr>
          <p:nvPr/>
        </p:nvPicPr>
        <p:blipFill>
          <a:blip r:embed="rId5"/>
          <a:srcRect/>
          <a:stretch>
            <a:fillRect/>
          </a:stretch>
        </p:blipFill>
        <p:spPr bwMode="auto">
          <a:xfrm>
            <a:off x="3429000" y="3200400"/>
            <a:ext cx="4495800" cy="3371850"/>
          </a:xfrm>
          <a:prstGeom prst="rect">
            <a:avLst/>
          </a:prstGeom>
          <a:noFill/>
          <a:ln w="38100">
            <a:solidFill>
              <a:schemeClr val="accent3">
                <a:lumMod val="40000"/>
                <a:lumOff val="60000"/>
              </a:schemeClr>
            </a:solidFill>
            <a:miter lim="800000"/>
            <a:headEnd/>
            <a:tailEnd/>
          </a:ln>
        </p:spPr>
      </p:pic>
    </p:spTree>
    <p:extLst>
      <p:ext uri="{BB962C8B-B14F-4D97-AF65-F5344CB8AC3E}">
        <p14:creationId xmlns:p14="http://schemas.microsoft.com/office/powerpoint/2010/main" val="3057077419"/>
      </p:ext>
    </p:extLst>
  </p:cSld>
  <p:clrMapOvr>
    <a:masterClrMapping/>
  </p:clrMapOvr>
  <p:transition advClick="0" advTm="981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pPr eaLnBrk="1" fontAlgn="auto" hangingPunct="1">
              <a:spcAft>
                <a:spcPts val="0"/>
              </a:spcAft>
              <a:defRPr/>
            </a:pPr>
            <a:r>
              <a:rPr lang="en-US" sz="4000" dirty="0" smtClean="0">
                <a:solidFill>
                  <a:schemeClr val="tx2">
                    <a:satMod val="130000"/>
                  </a:schemeClr>
                </a:solidFill>
                <a:latin typeface="Calibri" pitchFamily="34" charset="0"/>
                <a:cs typeface="Calibri" pitchFamily="34" charset="0"/>
              </a:rPr>
              <a:t>Green Mountain Railroad Bridge 114</a:t>
            </a:r>
            <a:r>
              <a:rPr lang="en-US" sz="4000" dirty="0" smtClean="0">
                <a:solidFill>
                  <a:schemeClr val="tx2">
                    <a:satMod val="130000"/>
                  </a:schemeClr>
                </a:solidFill>
                <a:latin typeface="Copperplate Gothic Bold" pitchFamily="34" charset="0"/>
              </a:rPr>
              <a:t/>
            </a:r>
            <a:br>
              <a:rPr lang="en-US" sz="4000" dirty="0" smtClean="0">
                <a:solidFill>
                  <a:schemeClr val="tx2">
                    <a:satMod val="130000"/>
                  </a:schemeClr>
                </a:solidFill>
                <a:latin typeface="Copperplate Gothic Bold" pitchFamily="34" charset="0"/>
              </a:rPr>
            </a:br>
            <a:r>
              <a:rPr lang="en-US" sz="4000" dirty="0" smtClean="0">
                <a:solidFill>
                  <a:schemeClr val="tx2">
                    <a:satMod val="130000"/>
                  </a:schemeClr>
                </a:solidFill>
                <a:latin typeface="Calibri" pitchFamily="34" charset="0"/>
                <a:cs typeface="Calibri" pitchFamily="34" charset="0"/>
              </a:rPr>
              <a:t>Chester</a:t>
            </a:r>
            <a:endParaRPr lang="en-US" sz="4000" dirty="0">
              <a:solidFill>
                <a:schemeClr val="tx2">
                  <a:satMod val="130000"/>
                </a:schemeClr>
              </a:solidFill>
              <a:latin typeface="Calibri" pitchFamily="34" charset="0"/>
              <a:cs typeface="Calibri" pitchFamily="34" charset="0"/>
            </a:endParaRPr>
          </a:p>
        </p:txBody>
      </p:sp>
      <p:pic>
        <p:nvPicPr>
          <p:cNvPr id="18435" name="Picture 2" descr="C:\Users\dholden\AppData\Local\Microsoft\Windows\Temporary Internet Files\Content.Outlook\VTL0F6U4\IMG_7239.JPG"/>
          <p:cNvPicPr>
            <a:picLocks noGrp="1" noChangeAspect="1" noChangeArrowheads="1"/>
          </p:cNvPicPr>
          <p:nvPr>
            <p:ph idx="1"/>
          </p:nvPr>
        </p:nvPicPr>
        <p:blipFill>
          <a:blip r:embed="rId3"/>
          <a:srcRect/>
          <a:stretch>
            <a:fillRect/>
          </a:stretch>
        </p:blipFill>
        <p:spPr>
          <a:xfrm>
            <a:off x="533400" y="1371600"/>
            <a:ext cx="3200400" cy="5029200"/>
          </a:xfrm>
          <a:prstGeom prst="rect">
            <a:avLst/>
          </a:prstGeom>
          <a:noFill/>
          <a:ln>
            <a:noFill/>
          </a:ln>
        </p:spPr>
      </p:pic>
      <p:pic>
        <p:nvPicPr>
          <p:cNvPr id="18437" name="Picture 3" descr="C:\Users\dholden\AppData\Local\Microsoft\Windows\Temporary Internet Files\Content.Outlook\VTL0F6U4\photo.JPG"/>
          <p:cNvPicPr>
            <a:picLocks noChangeAspect="1" noChangeArrowheads="1"/>
          </p:cNvPicPr>
          <p:nvPr/>
        </p:nvPicPr>
        <p:blipFill>
          <a:blip r:embed="rId4"/>
          <a:srcRect/>
          <a:stretch>
            <a:fillRect/>
          </a:stretch>
        </p:blipFill>
        <p:spPr bwMode="auto">
          <a:xfrm>
            <a:off x="4267200" y="1364680"/>
            <a:ext cx="4078288" cy="3893119"/>
          </a:xfrm>
          <a:prstGeom prst="rect">
            <a:avLst/>
          </a:prstGeom>
          <a:noFill/>
          <a:ln>
            <a:noFill/>
          </a:ln>
        </p:spPr>
      </p:pic>
      <p:pic>
        <p:nvPicPr>
          <p:cNvPr id="18438" name="Picture 7"/>
          <p:cNvPicPr>
            <a:picLocks noChangeAspect="1" noChangeArrowheads="1"/>
          </p:cNvPicPr>
          <p:nvPr/>
        </p:nvPicPr>
        <p:blipFill>
          <a:blip r:embed="rId5"/>
          <a:srcRect/>
          <a:stretch>
            <a:fillRect/>
          </a:stretch>
        </p:blipFill>
        <p:spPr bwMode="auto">
          <a:xfrm>
            <a:off x="5181600" y="3581400"/>
            <a:ext cx="3352800" cy="2944183"/>
          </a:xfrm>
          <a:prstGeom prst="rect">
            <a:avLst/>
          </a:prstGeom>
          <a:noFill/>
          <a:ln w="38100" algn="in">
            <a:noFill/>
            <a:miter lim="800000"/>
            <a:headEnd/>
            <a:tailEnd/>
          </a:ln>
        </p:spPr>
      </p:pic>
    </p:spTree>
    <p:extLst>
      <p:ext uri="{BB962C8B-B14F-4D97-AF65-F5344CB8AC3E}">
        <p14:creationId xmlns:p14="http://schemas.microsoft.com/office/powerpoint/2010/main" val="3797677657"/>
      </p:ext>
    </p:extLst>
  </p:cSld>
  <p:clrMapOvr>
    <a:masterClrMapping/>
  </p:clrMapOvr>
  <p:transition advClick="0" advTm="981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305800" cy="838200"/>
          </a:xfrm>
        </p:spPr>
        <p:txBody>
          <a:bodyPr>
            <a:normAutofit fontScale="90000"/>
          </a:bodyPr>
          <a:lstStyle/>
          <a:p>
            <a:pPr algn="ctr" eaLnBrk="1" fontAlgn="auto" hangingPunct="1">
              <a:spcAft>
                <a:spcPts val="0"/>
              </a:spcAft>
              <a:defRPr/>
            </a:pPr>
            <a:r>
              <a:rPr lang="en-US" dirty="0" smtClean="0">
                <a:solidFill>
                  <a:schemeClr val="tx2">
                    <a:satMod val="130000"/>
                  </a:schemeClr>
                </a:solidFill>
                <a:latin typeface="Copperplate Gothic Bold" pitchFamily="34" charset="0"/>
              </a:rPr>
              <a:t/>
            </a:r>
            <a:br>
              <a:rPr lang="en-US" dirty="0" smtClean="0">
                <a:solidFill>
                  <a:schemeClr val="tx2">
                    <a:satMod val="130000"/>
                  </a:schemeClr>
                </a:solidFill>
                <a:latin typeface="Copperplate Gothic Bold" pitchFamily="34" charset="0"/>
              </a:rPr>
            </a:br>
            <a:r>
              <a:rPr lang="en-US" dirty="0" smtClean="0">
                <a:solidFill>
                  <a:schemeClr val="tx2">
                    <a:satMod val="130000"/>
                  </a:schemeClr>
                </a:solidFill>
                <a:latin typeface="Calibri" pitchFamily="34" charset="0"/>
                <a:cs typeface="Calibri" pitchFamily="34" charset="0"/>
              </a:rPr>
              <a:t>VT 100 and VT 73 Pre and Post- Irene </a:t>
            </a:r>
            <a:r>
              <a:rPr lang="en-US" sz="4000" dirty="0" smtClean="0">
                <a:solidFill>
                  <a:schemeClr val="tx2">
                    <a:satMod val="130000"/>
                  </a:schemeClr>
                </a:solidFill>
                <a:latin typeface="Calibri" pitchFamily="34" charset="0"/>
                <a:cs typeface="Calibri" pitchFamily="34" charset="0"/>
              </a:rPr>
              <a:t/>
            </a:r>
            <a:br>
              <a:rPr lang="en-US" sz="4000" dirty="0" smtClean="0">
                <a:solidFill>
                  <a:schemeClr val="tx2">
                    <a:satMod val="130000"/>
                  </a:schemeClr>
                </a:solidFill>
                <a:latin typeface="Calibri" pitchFamily="34" charset="0"/>
                <a:cs typeface="Calibri" pitchFamily="34" charset="0"/>
              </a:rPr>
            </a:br>
            <a:endParaRPr lang="en-US" sz="4000" dirty="0">
              <a:solidFill>
                <a:schemeClr val="tx2">
                  <a:satMod val="130000"/>
                </a:schemeClr>
              </a:solidFill>
              <a:latin typeface="Calibri" pitchFamily="34" charset="0"/>
              <a:cs typeface="Calibri" pitchFamily="34" charset="0"/>
            </a:endParaRPr>
          </a:p>
        </p:txBody>
      </p:sp>
      <p:pic>
        <p:nvPicPr>
          <p:cNvPr id="22534" name="Content Placeholder 5" descr="100_0745.JPG"/>
          <p:cNvPicPr>
            <a:picLocks noGrp="1" noChangeAspect="1"/>
          </p:cNvPicPr>
          <p:nvPr>
            <p:ph idx="1"/>
          </p:nvPr>
        </p:nvPicPr>
        <p:blipFill>
          <a:blip r:embed="rId3"/>
          <a:stretch>
            <a:fillRect/>
          </a:stretch>
        </p:blipFill>
        <p:spPr>
          <a:xfrm>
            <a:off x="3606666" y="1588956"/>
            <a:ext cx="5502833" cy="4126044"/>
          </a:xfrm>
          <a:ln w="38100">
            <a:solidFill>
              <a:schemeClr val="accent3">
                <a:lumMod val="40000"/>
                <a:lumOff val="60000"/>
              </a:schemeClr>
            </a:solidFill>
          </a:ln>
        </p:spPr>
      </p:pic>
      <p:sp>
        <p:nvSpPr>
          <p:cNvPr id="32773" name="Rectangle 4"/>
          <p:cNvSpPr>
            <a:spLocks noChangeArrowheads="1"/>
          </p:cNvSpPr>
          <p:nvPr/>
        </p:nvSpPr>
        <p:spPr bwMode="auto">
          <a:xfrm>
            <a:off x="1295400" y="6324600"/>
            <a:ext cx="7010400" cy="369888"/>
          </a:xfrm>
          <a:prstGeom prst="rect">
            <a:avLst/>
          </a:prstGeom>
          <a:solidFill>
            <a:schemeClr val="accent3">
              <a:lumMod val="40000"/>
              <a:lumOff val="60000"/>
            </a:schemeClr>
          </a:solidFill>
          <a:ln>
            <a:solidFill>
              <a:schemeClr val="accent3">
                <a:lumMod val="75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dirty="0">
                <a:solidFill>
                  <a:schemeClr val="tx1"/>
                </a:solidFill>
              </a:rPr>
              <a:t>Installation of a temporary bridge was completed on October 15</a:t>
            </a:r>
            <a:r>
              <a:rPr lang="en-US" baseline="30000" dirty="0">
                <a:solidFill>
                  <a:schemeClr val="tx1"/>
                </a:solidFill>
              </a:rPr>
              <a:t>th</a:t>
            </a:r>
            <a:r>
              <a:rPr lang="en-US" dirty="0">
                <a:solidFill>
                  <a:schemeClr val="tx1"/>
                </a:solidFill>
              </a:rPr>
              <a:t> </a:t>
            </a:r>
          </a:p>
        </p:txBody>
      </p:sp>
      <p:pic>
        <p:nvPicPr>
          <p:cNvPr id="6" name="Content Placeholder 4" descr="IMG_0024.JPG"/>
          <p:cNvPicPr>
            <a:picLocks noChangeAspect="1"/>
          </p:cNvPicPr>
          <p:nvPr/>
        </p:nvPicPr>
        <p:blipFill>
          <a:blip r:embed="rId4"/>
          <a:srcRect/>
          <a:stretch>
            <a:fillRect/>
          </a:stretch>
        </p:blipFill>
        <p:spPr bwMode="auto">
          <a:xfrm>
            <a:off x="51216" y="1600200"/>
            <a:ext cx="3530184" cy="4589525"/>
          </a:xfrm>
          <a:prstGeom prst="rect">
            <a:avLst/>
          </a:prstGeom>
          <a:solidFill>
            <a:schemeClr val="accent1">
              <a:lumMod val="60000"/>
              <a:lumOff val="40000"/>
            </a:schemeClr>
          </a:solidFill>
          <a:ln w="38100">
            <a:solidFill>
              <a:schemeClr val="accent3">
                <a:lumMod val="40000"/>
                <a:lumOff val="60000"/>
              </a:schemeClr>
            </a:solidFill>
            <a:miter lim="800000"/>
            <a:headEnd/>
            <a:tailEnd/>
          </a:ln>
        </p:spPr>
      </p:pic>
    </p:spTree>
    <p:extLst>
      <p:ext uri="{BB962C8B-B14F-4D97-AF65-F5344CB8AC3E}">
        <p14:creationId xmlns:p14="http://schemas.microsoft.com/office/powerpoint/2010/main" val="501528826"/>
      </p:ext>
    </p:extLst>
  </p:cSld>
  <p:clrMapOvr>
    <a:masterClrMapping/>
  </p:clrMapOvr>
  <p:transition advClick="0" advTm="981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1158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2525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6400799" cy="6858000"/>
          </a:xfrm>
          <a:prstGeom prst="rect">
            <a:avLst/>
          </a:prstGeom>
        </p:spPr>
      </p:pic>
      <p:sp>
        <p:nvSpPr>
          <p:cNvPr id="5" name="TextBox 4"/>
          <p:cNvSpPr txBox="1"/>
          <p:nvPr/>
        </p:nvSpPr>
        <p:spPr>
          <a:xfrm>
            <a:off x="6553200" y="304799"/>
            <a:ext cx="2362200" cy="3539430"/>
          </a:xfrm>
          <a:prstGeom prst="rect">
            <a:avLst/>
          </a:prstGeom>
          <a:noFill/>
        </p:spPr>
        <p:txBody>
          <a:bodyPr wrap="square" rtlCol="0">
            <a:spAutoFit/>
          </a:bodyPr>
          <a:lstStyle/>
          <a:p>
            <a:pPr algn="ctr"/>
            <a:r>
              <a:rPr lang="en-US" sz="3200" dirty="0" smtClean="0">
                <a:solidFill>
                  <a:schemeClr val="tx2"/>
                </a:solidFill>
              </a:rPr>
              <a:t>Bridge 9 on VT RT 30 near Newfane</a:t>
            </a:r>
          </a:p>
          <a:p>
            <a:pPr algn="ctr"/>
            <a:endParaRPr lang="en-US" sz="3200" dirty="0">
              <a:solidFill>
                <a:schemeClr val="tx2"/>
              </a:solidFill>
            </a:endParaRPr>
          </a:p>
          <a:p>
            <a:pPr algn="ctr"/>
            <a:r>
              <a:rPr lang="en-US" sz="3200" dirty="0" smtClean="0">
                <a:solidFill>
                  <a:schemeClr val="tx2"/>
                </a:solidFill>
              </a:rPr>
              <a:t>9 days start to finish</a:t>
            </a:r>
            <a:endParaRPr lang="en-US" sz="3200" dirty="0">
              <a:solidFill>
                <a:schemeClr val="tx2"/>
              </a:solidFill>
            </a:endParaRPr>
          </a:p>
        </p:txBody>
      </p:sp>
    </p:spTree>
    <p:extLst>
      <p:ext uri="{BB962C8B-B14F-4D97-AF65-F5344CB8AC3E}">
        <p14:creationId xmlns:p14="http://schemas.microsoft.com/office/powerpoint/2010/main" val="2503580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
        <p:nvSpPr>
          <p:cNvPr id="4" name="TextBox 3"/>
          <p:cNvSpPr txBox="1"/>
          <p:nvPr/>
        </p:nvSpPr>
        <p:spPr>
          <a:xfrm>
            <a:off x="0" y="76200"/>
            <a:ext cx="2010833" cy="2062103"/>
          </a:xfrm>
          <a:prstGeom prst="rect">
            <a:avLst/>
          </a:prstGeom>
          <a:noFill/>
        </p:spPr>
        <p:txBody>
          <a:bodyPr wrap="square" rtlCol="0">
            <a:spAutoFit/>
          </a:bodyPr>
          <a:lstStyle/>
          <a:p>
            <a:pPr algn="ctr"/>
            <a:r>
              <a:rPr lang="en-US" sz="3200" dirty="0" smtClean="0">
                <a:solidFill>
                  <a:schemeClr val="tx2"/>
                </a:solidFill>
              </a:rPr>
              <a:t>Remains of a home</a:t>
            </a:r>
          </a:p>
          <a:p>
            <a:pPr algn="ctr"/>
            <a:r>
              <a:rPr lang="en-US" sz="3200" dirty="0" smtClean="0">
                <a:solidFill>
                  <a:schemeClr val="tx2"/>
                </a:solidFill>
              </a:rPr>
              <a:t>In South Newfane</a:t>
            </a:r>
            <a:endParaRPr lang="en-US" sz="3200" dirty="0">
              <a:solidFill>
                <a:schemeClr val="tx2"/>
              </a:solidFill>
            </a:endParaRPr>
          </a:p>
        </p:txBody>
      </p:sp>
    </p:spTree>
    <p:extLst>
      <p:ext uri="{BB962C8B-B14F-4D97-AF65-F5344CB8AC3E}">
        <p14:creationId xmlns:p14="http://schemas.microsoft.com/office/powerpoint/2010/main" val="1921630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480934" y="152400"/>
            <a:ext cx="8458200" cy="6140142"/>
          </a:xfrm>
          <a:prstGeom prst="rect">
            <a:avLst/>
          </a:prstGeom>
          <a:noFill/>
        </p:spPr>
        <p:txBody>
          <a:bodyPr wrap="square" rtlCol="0">
            <a:spAutoFit/>
          </a:bodyPr>
          <a:lstStyle/>
          <a:p>
            <a:pPr algn="ctr"/>
            <a:r>
              <a:rPr lang="en-US" sz="4400" dirty="0" smtClean="0">
                <a:solidFill>
                  <a:schemeClr val="tx2"/>
                </a:solidFill>
              </a:rPr>
              <a:t>Tonight’s Discussion…</a:t>
            </a:r>
          </a:p>
          <a:p>
            <a:pPr algn="ctr"/>
            <a:endParaRPr lang="en-US" sz="4400" dirty="0" smtClean="0">
              <a:solidFill>
                <a:schemeClr val="tx2"/>
              </a:solidFill>
            </a:endParaRPr>
          </a:p>
          <a:p>
            <a:pPr lvl="1" indent="-457200">
              <a:spcAft>
                <a:spcPts val="600"/>
              </a:spcAft>
              <a:buFont typeface="Arial" pitchFamily="34" charset="0"/>
              <a:buChar char="•"/>
            </a:pPr>
            <a:r>
              <a:rPr lang="en-US" sz="2600" dirty="0">
                <a:solidFill>
                  <a:schemeClr val="tx2"/>
                </a:solidFill>
              </a:rPr>
              <a:t>The </a:t>
            </a:r>
            <a:r>
              <a:rPr lang="en-US" sz="2600" dirty="0" smtClean="0">
                <a:solidFill>
                  <a:schemeClr val="tx2"/>
                </a:solidFill>
              </a:rPr>
              <a:t>Problem - </a:t>
            </a:r>
            <a:r>
              <a:rPr lang="en-US" sz="2600" dirty="0">
                <a:solidFill>
                  <a:schemeClr val="tx2"/>
                </a:solidFill>
              </a:rPr>
              <a:t>S</a:t>
            </a:r>
            <a:r>
              <a:rPr lang="en-US" sz="2600" dirty="0" smtClean="0">
                <a:solidFill>
                  <a:schemeClr val="tx2"/>
                </a:solidFill>
              </a:rPr>
              <a:t>cope and magnitude of what was faced</a:t>
            </a:r>
          </a:p>
          <a:p>
            <a:pPr lvl="1" indent="-457200">
              <a:spcAft>
                <a:spcPts val="600"/>
              </a:spcAft>
              <a:buFont typeface="Arial" pitchFamily="34" charset="0"/>
              <a:buChar char="•"/>
            </a:pPr>
            <a:r>
              <a:rPr lang="en-US" sz="2600" dirty="0">
                <a:solidFill>
                  <a:schemeClr val="tx2"/>
                </a:solidFill>
              </a:rPr>
              <a:t>The </a:t>
            </a:r>
            <a:r>
              <a:rPr lang="en-US" sz="2600" dirty="0" smtClean="0">
                <a:solidFill>
                  <a:schemeClr val="tx2"/>
                </a:solidFill>
              </a:rPr>
              <a:t>Solution - Critical decisions necessary </a:t>
            </a:r>
          </a:p>
          <a:p>
            <a:pPr lvl="1" indent="-457200">
              <a:spcAft>
                <a:spcPts val="600"/>
              </a:spcAft>
              <a:buFont typeface="Arial" pitchFamily="34" charset="0"/>
              <a:buChar char="•"/>
            </a:pPr>
            <a:r>
              <a:rPr lang="en-US" sz="2600" dirty="0" smtClean="0">
                <a:solidFill>
                  <a:schemeClr val="tx2"/>
                </a:solidFill>
              </a:rPr>
              <a:t>Deploy an Incident Command System (ICS)</a:t>
            </a:r>
          </a:p>
          <a:p>
            <a:pPr marL="457200" indent="-457200">
              <a:spcAft>
                <a:spcPts val="600"/>
              </a:spcAft>
              <a:buFont typeface="Arial" pitchFamily="34" charset="0"/>
              <a:buChar char="•"/>
            </a:pPr>
            <a:r>
              <a:rPr lang="en-US" sz="2600" dirty="0">
                <a:solidFill>
                  <a:schemeClr val="tx2"/>
                </a:solidFill>
              </a:rPr>
              <a:t>U</a:t>
            </a:r>
            <a:r>
              <a:rPr lang="en-US" sz="2600" dirty="0" smtClean="0">
                <a:solidFill>
                  <a:schemeClr val="tx2"/>
                </a:solidFill>
              </a:rPr>
              <a:t>nderstanding the landscape and major obstacles</a:t>
            </a:r>
          </a:p>
          <a:p>
            <a:pPr marL="457200" indent="-457200">
              <a:spcAft>
                <a:spcPts val="600"/>
              </a:spcAft>
              <a:buFont typeface="Arial" pitchFamily="34" charset="0"/>
              <a:buChar char="•"/>
            </a:pPr>
            <a:r>
              <a:rPr lang="en-US" sz="2600" dirty="0">
                <a:solidFill>
                  <a:schemeClr val="tx2"/>
                </a:solidFill>
              </a:rPr>
              <a:t>Time </a:t>
            </a:r>
            <a:r>
              <a:rPr lang="en-US" sz="2600" dirty="0" smtClean="0">
                <a:solidFill>
                  <a:schemeClr val="tx2"/>
                </a:solidFill>
              </a:rPr>
              <a:t>management</a:t>
            </a:r>
            <a:endParaRPr lang="en-US" sz="2600" dirty="0">
              <a:solidFill>
                <a:schemeClr val="tx2"/>
              </a:solidFill>
            </a:endParaRPr>
          </a:p>
          <a:p>
            <a:pPr marL="457200" indent="-457200">
              <a:spcAft>
                <a:spcPts val="600"/>
              </a:spcAft>
              <a:buFont typeface="Arial" pitchFamily="34" charset="0"/>
              <a:buChar char="•"/>
            </a:pPr>
            <a:r>
              <a:rPr lang="en-US" sz="2600" dirty="0" smtClean="0">
                <a:solidFill>
                  <a:schemeClr val="tx2"/>
                </a:solidFill>
              </a:rPr>
              <a:t>Communications</a:t>
            </a:r>
            <a:endParaRPr lang="en-US" sz="2600" dirty="0">
              <a:solidFill>
                <a:schemeClr val="tx2"/>
              </a:solidFill>
            </a:endParaRPr>
          </a:p>
          <a:p>
            <a:pPr marL="457200" indent="-457200">
              <a:spcAft>
                <a:spcPts val="600"/>
              </a:spcAft>
              <a:buFont typeface="Arial" pitchFamily="34" charset="0"/>
              <a:buChar char="•"/>
            </a:pPr>
            <a:r>
              <a:rPr lang="en-US" sz="2600" dirty="0">
                <a:solidFill>
                  <a:schemeClr val="tx2"/>
                </a:solidFill>
              </a:rPr>
              <a:t>Cost management </a:t>
            </a:r>
          </a:p>
          <a:p>
            <a:pPr marL="457200" indent="-457200">
              <a:spcAft>
                <a:spcPts val="600"/>
              </a:spcAft>
              <a:buFont typeface="Arial" pitchFamily="34" charset="0"/>
              <a:buChar char="•"/>
            </a:pPr>
            <a:r>
              <a:rPr lang="en-US" sz="2600" dirty="0">
                <a:solidFill>
                  <a:schemeClr val="tx2"/>
                </a:solidFill>
              </a:rPr>
              <a:t>HR management </a:t>
            </a:r>
          </a:p>
          <a:p>
            <a:pPr marL="457200" indent="-457200">
              <a:spcAft>
                <a:spcPts val="600"/>
              </a:spcAft>
              <a:buFont typeface="Arial" pitchFamily="34" charset="0"/>
              <a:buChar char="•"/>
            </a:pPr>
            <a:r>
              <a:rPr lang="en-US" sz="2600" dirty="0">
                <a:solidFill>
                  <a:schemeClr val="tx2"/>
                </a:solidFill>
              </a:rPr>
              <a:t>Risk management </a:t>
            </a:r>
          </a:p>
          <a:p>
            <a:pPr marL="457200" indent="-457200">
              <a:spcAft>
                <a:spcPts val="600"/>
              </a:spcAft>
              <a:buFont typeface="Arial" pitchFamily="34" charset="0"/>
              <a:buChar char="•"/>
            </a:pPr>
            <a:r>
              <a:rPr lang="en-US" sz="2600" dirty="0">
                <a:solidFill>
                  <a:schemeClr val="tx2"/>
                </a:solidFill>
              </a:rPr>
              <a:t>Quality Management </a:t>
            </a:r>
          </a:p>
        </p:txBody>
      </p:sp>
    </p:spTree>
    <p:extLst>
      <p:ext uri="{BB962C8B-B14F-4D97-AF65-F5344CB8AC3E}">
        <p14:creationId xmlns:p14="http://schemas.microsoft.com/office/powerpoint/2010/main" val="2059906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700"/>
            <a:ext cx="9144000" cy="5549900"/>
          </a:xfrm>
          <a:prstGeom prst="rect">
            <a:avLst/>
          </a:prstGeom>
        </p:spPr>
      </p:pic>
    </p:spTree>
    <p:extLst>
      <p:ext uri="{BB962C8B-B14F-4D97-AF65-F5344CB8AC3E}">
        <p14:creationId xmlns:p14="http://schemas.microsoft.com/office/powerpoint/2010/main" val="3487512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646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8303" cy="6858000"/>
          </a:xfrm>
          <a:prstGeom prst="rect">
            <a:avLst/>
          </a:prstGeom>
        </p:spPr>
      </p:pic>
    </p:spTree>
    <p:extLst>
      <p:ext uri="{BB962C8B-B14F-4D97-AF65-F5344CB8AC3E}">
        <p14:creationId xmlns:p14="http://schemas.microsoft.com/office/powerpoint/2010/main" val="1176355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normAutofit/>
          </a:bodyPr>
          <a:lstStyle/>
          <a:p>
            <a:pPr eaLnBrk="1" fontAlgn="auto" hangingPunct="1">
              <a:spcAft>
                <a:spcPts val="0"/>
              </a:spcAft>
              <a:defRPr/>
            </a:pPr>
            <a:r>
              <a:rPr lang="en-US" dirty="0" smtClean="0">
                <a:solidFill>
                  <a:schemeClr val="tx2">
                    <a:satMod val="130000"/>
                  </a:schemeClr>
                </a:solidFill>
                <a:latin typeface="Calibri" pitchFamily="34" charset="0"/>
                <a:cs typeface="Calibri" pitchFamily="34" charset="0"/>
              </a:rPr>
              <a:t>Hazmat &amp; Destruction</a:t>
            </a:r>
            <a:endParaRPr lang="en-US" dirty="0">
              <a:solidFill>
                <a:schemeClr val="tx2">
                  <a:satMod val="130000"/>
                </a:schemeClr>
              </a:solidFill>
              <a:latin typeface="Calibri" pitchFamily="34" charset="0"/>
              <a:cs typeface="Calibri" pitchFamily="34" charset="0"/>
            </a:endParaRPr>
          </a:p>
        </p:txBody>
      </p:sp>
      <p:pic>
        <p:nvPicPr>
          <p:cNvPr id="19459" name="Picture 2" descr="R:\ICCDummerston\Photos\IMG_0639.JPG"/>
          <p:cNvPicPr>
            <a:picLocks noGrp="1" noChangeAspect="1" noChangeArrowheads="1"/>
          </p:cNvPicPr>
          <p:nvPr>
            <p:ph idx="1"/>
          </p:nvPr>
        </p:nvPicPr>
        <p:blipFill>
          <a:blip r:embed="rId3"/>
          <a:srcRect/>
          <a:stretch>
            <a:fillRect/>
          </a:stretch>
        </p:blipFill>
        <p:spPr>
          <a:xfrm>
            <a:off x="304800" y="1371600"/>
            <a:ext cx="3886200" cy="5181600"/>
          </a:xfrm>
          <a:prstGeom prst="rect">
            <a:avLst/>
          </a:prstGeom>
          <a:noFill/>
          <a:ln>
            <a:noFill/>
          </a:ln>
        </p:spPr>
      </p:pic>
      <p:pic>
        <p:nvPicPr>
          <p:cNvPr id="19461" name="Picture 2"/>
          <p:cNvPicPr>
            <a:picLocks noChangeAspect="1" noChangeArrowheads="1"/>
          </p:cNvPicPr>
          <p:nvPr/>
        </p:nvPicPr>
        <p:blipFill>
          <a:blip r:embed="rId4"/>
          <a:srcRect/>
          <a:stretch>
            <a:fillRect/>
          </a:stretch>
        </p:blipFill>
        <p:spPr bwMode="auto">
          <a:xfrm>
            <a:off x="4343400" y="3048000"/>
            <a:ext cx="4576763" cy="3352800"/>
          </a:xfrm>
          <a:prstGeom prst="rect">
            <a:avLst/>
          </a:prstGeom>
          <a:noFill/>
          <a:ln>
            <a:noFill/>
          </a:ln>
        </p:spPr>
      </p:pic>
      <p:pic>
        <p:nvPicPr>
          <p:cNvPr id="337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27125"/>
            <a:ext cx="3733800" cy="260667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404988"/>
      </p:ext>
    </p:extLst>
  </p:cSld>
  <p:clrMapOvr>
    <a:masterClrMapping/>
  </p:clrMapOvr>
  <p:transition advClick="0" advTm="981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4800" y="152400"/>
            <a:ext cx="8686800" cy="6001643"/>
          </a:xfrm>
          <a:prstGeom prst="rect">
            <a:avLst/>
          </a:prstGeom>
          <a:noFill/>
        </p:spPr>
        <p:txBody>
          <a:bodyPr wrap="square" rtlCol="0">
            <a:spAutoFit/>
          </a:bodyPr>
          <a:lstStyle/>
          <a:p>
            <a:pPr algn="ctr"/>
            <a:r>
              <a:rPr lang="en-US" sz="4400" dirty="0" smtClean="0">
                <a:solidFill>
                  <a:schemeClr val="tx2"/>
                </a:solidFill>
              </a:rPr>
              <a:t>Grasping the scope and magnitude of what we were facing – The Problem</a:t>
            </a:r>
          </a:p>
          <a:p>
            <a:pPr algn="ctr"/>
            <a:endParaRPr lang="en-US" sz="3200" b="1" dirty="0" smtClean="0">
              <a:solidFill>
                <a:schemeClr val="tx2"/>
              </a:solidFill>
            </a:endParaRPr>
          </a:p>
          <a:p>
            <a:pPr marL="457200" indent="-457200">
              <a:spcAft>
                <a:spcPts val="600"/>
              </a:spcAft>
              <a:buFont typeface="Arial" pitchFamily="34" charset="0"/>
              <a:buChar char="•"/>
            </a:pPr>
            <a:r>
              <a:rPr lang="en-US" sz="2600" dirty="0">
                <a:solidFill>
                  <a:schemeClr val="tx2"/>
                </a:solidFill>
                <a:latin typeface="Calibri" pitchFamily="34" charset="0"/>
                <a:cs typeface="Calibri" pitchFamily="34" charset="0"/>
              </a:rPr>
              <a:t>6</a:t>
            </a:r>
            <a:r>
              <a:rPr lang="en-US" sz="2600" dirty="0" smtClean="0">
                <a:solidFill>
                  <a:schemeClr val="tx2"/>
                </a:solidFill>
                <a:latin typeface="Calibri" pitchFamily="34" charset="0"/>
                <a:cs typeface="Calibri" pitchFamily="34" charset="0"/>
              </a:rPr>
              <a:t> </a:t>
            </a:r>
            <a:r>
              <a:rPr lang="en-US" sz="2600" dirty="0">
                <a:solidFill>
                  <a:schemeClr val="tx2"/>
                </a:solidFill>
                <a:latin typeface="Calibri" pitchFamily="34" charset="0"/>
                <a:cs typeface="Calibri" pitchFamily="34" charset="0"/>
              </a:rPr>
              <a:t>lives were </a:t>
            </a:r>
            <a:r>
              <a:rPr lang="en-US" sz="2600" dirty="0" smtClean="0">
                <a:solidFill>
                  <a:schemeClr val="tx2"/>
                </a:solidFill>
                <a:latin typeface="Calibri" pitchFamily="34" charset="0"/>
                <a:cs typeface="Calibri" pitchFamily="34" charset="0"/>
              </a:rPr>
              <a:t>lost</a:t>
            </a:r>
          </a:p>
          <a:p>
            <a:pPr marL="457200" indent="-457200">
              <a:spcAft>
                <a:spcPts val="600"/>
              </a:spcAft>
              <a:buFont typeface="Arial" pitchFamily="34" charset="0"/>
              <a:buChar char="•"/>
            </a:pPr>
            <a:r>
              <a:rPr lang="en-US" sz="2600" dirty="0" smtClean="0">
                <a:solidFill>
                  <a:schemeClr val="tx2"/>
                </a:solidFill>
                <a:latin typeface="Calibri" pitchFamily="34" charset="0"/>
                <a:cs typeface="Calibri" pitchFamily="34" charset="0"/>
              </a:rPr>
              <a:t>13 Towns totally isolated with no communications</a:t>
            </a:r>
          </a:p>
          <a:p>
            <a:pPr marL="457200" indent="-457200">
              <a:spcAft>
                <a:spcPts val="600"/>
              </a:spcAft>
              <a:buFont typeface="Arial" pitchFamily="34" charset="0"/>
              <a:buChar char="•"/>
            </a:pPr>
            <a:r>
              <a:rPr lang="en-US" sz="2600" dirty="0" smtClean="0">
                <a:solidFill>
                  <a:schemeClr val="tx2"/>
                </a:solidFill>
                <a:latin typeface="Calibri" pitchFamily="34" charset="0"/>
                <a:cs typeface="Calibri" pitchFamily="34" charset="0"/>
              </a:rPr>
              <a:t>Devastation of </a:t>
            </a:r>
            <a:r>
              <a:rPr lang="en-US" sz="2600" dirty="0">
                <a:solidFill>
                  <a:schemeClr val="tx2"/>
                </a:solidFill>
                <a:latin typeface="Calibri" pitchFamily="34" charset="0"/>
                <a:cs typeface="Calibri" pitchFamily="34" charset="0"/>
              </a:rPr>
              <a:t>a magnitude </a:t>
            </a:r>
            <a:r>
              <a:rPr lang="en-US" sz="2600" dirty="0" smtClean="0">
                <a:solidFill>
                  <a:schemeClr val="tx2"/>
                </a:solidFill>
                <a:latin typeface="Calibri" pitchFamily="34" charset="0"/>
                <a:cs typeface="Calibri" pitchFamily="34" charset="0"/>
              </a:rPr>
              <a:t>few had </a:t>
            </a:r>
            <a:r>
              <a:rPr lang="en-US" sz="2600" dirty="0">
                <a:solidFill>
                  <a:schemeClr val="tx2"/>
                </a:solidFill>
                <a:latin typeface="Calibri" pitchFamily="34" charset="0"/>
                <a:cs typeface="Calibri" pitchFamily="34" charset="0"/>
              </a:rPr>
              <a:t>ever seen </a:t>
            </a:r>
            <a:r>
              <a:rPr lang="en-US" sz="2600" dirty="0" smtClean="0">
                <a:solidFill>
                  <a:schemeClr val="tx2"/>
                </a:solidFill>
                <a:latin typeface="Calibri" pitchFamily="34" charset="0"/>
                <a:cs typeface="Calibri" pitchFamily="34" charset="0"/>
              </a:rPr>
              <a:t>before</a:t>
            </a:r>
            <a:endParaRPr lang="en-US" sz="2600" dirty="0">
              <a:solidFill>
                <a:schemeClr val="tx2"/>
              </a:solidFill>
              <a:latin typeface="Calibri" pitchFamily="34" charset="0"/>
              <a:cs typeface="Calibri" pitchFamily="34" charset="0"/>
            </a:endParaRPr>
          </a:p>
          <a:p>
            <a:pPr marL="457200" indent="-457200">
              <a:spcAft>
                <a:spcPts val="600"/>
              </a:spcAft>
              <a:buFont typeface="Arial" pitchFamily="34" charset="0"/>
              <a:buChar char="•"/>
            </a:pPr>
            <a:r>
              <a:rPr lang="en-US" sz="2600" dirty="0" smtClean="0">
                <a:solidFill>
                  <a:schemeClr val="tx2"/>
                </a:solidFill>
                <a:latin typeface="Calibri" pitchFamily="34" charset="0"/>
                <a:cs typeface="Calibri" pitchFamily="34" charset="0"/>
              </a:rPr>
              <a:t>Critical </a:t>
            </a:r>
            <a:r>
              <a:rPr lang="en-US" sz="2600" dirty="0">
                <a:solidFill>
                  <a:schemeClr val="tx2"/>
                </a:solidFill>
                <a:latin typeface="Calibri" pitchFamily="34" charset="0"/>
                <a:cs typeface="Calibri" pitchFamily="34" charset="0"/>
              </a:rPr>
              <a:t>transportation links (State &amp; local) </a:t>
            </a:r>
            <a:r>
              <a:rPr lang="en-US" sz="2600" dirty="0" smtClean="0">
                <a:solidFill>
                  <a:schemeClr val="tx2"/>
                </a:solidFill>
                <a:latin typeface="Calibri" pitchFamily="34" charset="0"/>
                <a:cs typeface="Calibri" pitchFamily="34" charset="0"/>
              </a:rPr>
              <a:t>severed made </a:t>
            </a:r>
            <a:r>
              <a:rPr lang="en-US" sz="2600" dirty="0">
                <a:solidFill>
                  <a:schemeClr val="tx2"/>
                </a:solidFill>
                <a:latin typeface="Calibri" pitchFamily="34" charset="0"/>
                <a:cs typeface="Calibri" pitchFamily="34" charset="0"/>
              </a:rPr>
              <a:t>it impossible to know the real extent of </a:t>
            </a:r>
            <a:r>
              <a:rPr lang="en-US" sz="2600" dirty="0" smtClean="0">
                <a:solidFill>
                  <a:schemeClr val="tx2"/>
                </a:solidFill>
                <a:latin typeface="Calibri" pitchFamily="34" charset="0"/>
                <a:cs typeface="Calibri" pitchFamily="34" charset="0"/>
              </a:rPr>
              <a:t>damage</a:t>
            </a:r>
          </a:p>
          <a:p>
            <a:pPr marL="457200" indent="-457200">
              <a:spcAft>
                <a:spcPts val="600"/>
              </a:spcAft>
              <a:buFont typeface="Arial" pitchFamily="34" charset="0"/>
              <a:buChar char="•"/>
            </a:pPr>
            <a:r>
              <a:rPr lang="en-US" sz="2600" dirty="0" smtClean="0">
                <a:solidFill>
                  <a:schemeClr val="tx2"/>
                </a:solidFill>
              </a:rPr>
              <a:t>531 </a:t>
            </a:r>
            <a:r>
              <a:rPr lang="en-US" sz="2600" dirty="0">
                <a:solidFill>
                  <a:schemeClr val="tx2"/>
                </a:solidFill>
              </a:rPr>
              <a:t>miles </a:t>
            </a:r>
            <a:r>
              <a:rPr lang="en-US" sz="2600" dirty="0" smtClean="0">
                <a:solidFill>
                  <a:schemeClr val="tx2"/>
                </a:solidFill>
              </a:rPr>
              <a:t>State road closed </a:t>
            </a:r>
          </a:p>
          <a:p>
            <a:pPr marL="457200" indent="-457200">
              <a:spcAft>
                <a:spcPts val="600"/>
              </a:spcAft>
              <a:buFont typeface="Arial" pitchFamily="34" charset="0"/>
              <a:buChar char="•"/>
            </a:pPr>
            <a:r>
              <a:rPr lang="en-US" sz="2600" dirty="0" smtClean="0">
                <a:solidFill>
                  <a:schemeClr val="tx2"/>
                </a:solidFill>
              </a:rPr>
              <a:t>200 State bridges damaged, 34 closed</a:t>
            </a:r>
          </a:p>
          <a:p>
            <a:pPr marL="457200" indent="-457200">
              <a:spcAft>
                <a:spcPts val="600"/>
              </a:spcAft>
              <a:buFont typeface="Arial" pitchFamily="34" charset="0"/>
              <a:buChar char="•"/>
            </a:pPr>
            <a:r>
              <a:rPr lang="en-US" sz="2600" dirty="0" smtClean="0">
                <a:solidFill>
                  <a:schemeClr val="tx2"/>
                </a:solidFill>
              </a:rPr>
              <a:t>Approximately 50,000 power outages ; 27,000 in           Dummerston ICC area</a:t>
            </a:r>
            <a:endParaRPr lang="en-US" sz="2600" dirty="0" smtClean="0"/>
          </a:p>
        </p:txBody>
      </p:sp>
    </p:spTree>
    <p:extLst>
      <p:ext uri="{BB962C8B-B14F-4D97-AF65-F5344CB8AC3E}">
        <p14:creationId xmlns:p14="http://schemas.microsoft.com/office/powerpoint/2010/main" val="2481098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304800"/>
            <a:ext cx="8839200" cy="5943600"/>
          </a:xfrm>
          <a:prstGeom prst="rect">
            <a:avLst/>
          </a:prstGeom>
          <a:noFill/>
        </p:spPr>
        <p:txBody>
          <a:bodyPr wrap="square" rtlCol="0">
            <a:spAutoFit/>
          </a:bodyPr>
          <a:lstStyle/>
          <a:p>
            <a:endParaRPr lang="en-US" dirty="0"/>
          </a:p>
        </p:txBody>
      </p:sp>
      <p:sp>
        <p:nvSpPr>
          <p:cNvPr id="4" name="TextBox 3"/>
          <p:cNvSpPr txBox="1"/>
          <p:nvPr/>
        </p:nvSpPr>
        <p:spPr>
          <a:xfrm>
            <a:off x="457200" y="457200"/>
            <a:ext cx="8534400" cy="5943600"/>
          </a:xfrm>
          <a:prstGeom prst="rect">
            <a:avLst/>
          </a:prstGeom>
          <a:noFill/>
        </p:spPr>
        <p:txBody>
          <a:bodyPr wrap="square" rtlCol="0">
            <a:spAutoFit/>
          </a:bodyPr>
          <a:lstStyle/>
          <a:p>
            <a:endParaRPr lang="en-US" dirty="0"/>
          </a:p>
        </p:txBody>
      </p:sp>
      <p:sp>
        <p:nvSpPr>
          <p:cNvPr id="5" name="TextBox 4"/>
          <p:cNvSpPr txBox="1"/>
          <p:nvPr/>
        </p:nvSpPr>
        <p:spPr>
          <a:xfrm>
            <a:off x="152400" y="292201"/>
            <a:ext cx="8839200" cy="1446550"/>
          </a:xfrm>
          <a:prstGeom prst="rect">
            <a:avLst/>
          </a:prstGeom>
          <a:noFill/>
        </p:spPr>
        <p:txBody>
          <a:bodyPr wrap="square" rtlCol="0">
            <a:spAutoFit/>
          </a:bodyPr>
          <a:lstStyle/>
          <a:p>
            <a:pPr algn="ctr"/>
            <a:r>
              <a:rPr lang="en-US" sz="4400" dirty="0">
                <a:solidFill>
                  <a:schemeClr val="tx2"/>
                </a:solidFill>
              </a:rPr>
              <a:t>Critical decisions necessary for the long </a:t>
            </a:r>
            <a:r>
              <a:rPr lang="en-US" sz="4400" dirty="0" smtClean="0">
                <a:solidFill>
                  <a:schemeClr val="tx2"/>
                </a:solidFill>
              </a:rPr>
              <a:t>haul - The Solution  </a:t>
            </a:r>
          </a:p>
        </p:txBody>
      </p:sp>
      <p:sp>
        <p:nvSpPr>
          <p:cNvPr id="6" name="TextBox 5"/>
          <p:cNvSpPr txBox="1"/>
          <p:nvPr/>
        </p:nvSpPr>
        <p:spPr>
          <a:xfrm>
            <a:off x="304800" y="1937772"/>
            <a:ext cx="8534400" cy="2754600"/>
          </a:xfrm>
          <a:prstGeom prst="rect">
            <a:avLst/>
          </a:prstGeom>
          <a:noFill/>
        </p:spPr>
        <p:txBody>
          <a:bodyPr wrap="square" rtlCol="0">
            <a:spAutoFit/>
          </a:bodyPr>
          <a:lstStyle/>
          <a:p>
            <a:pPr>
              <a:buClr>
                <a:srgbClr val="963641"/>
              </a:buClr>
              <a:defRPr/>
            </a:pPr>
            <a:r>
              <a:rPr lang="en-US" sz="2800" dirty="0">
                <a:solidFill>
                  <a:schemeClr val="tx2">
                    <a:lumMod val="75000"/>
                  </a:schemeClr>
                </a:solidFill>
              </a:rPr>
              <a:t>Implement an </a:t>
            </a:r>
            <a:r>
              <a:rPr lang="en-US" sz="2800" i="1" dirty="0">
                <a:solidFill>
                  <a:schemeClr val="tx2">
                    <a:lumMod val="75000"/>
                  </a:schemeClr>
                </a:solidFill>
              </a:rPr>
              <a:t>Incident Command System (ICS)</a:t>
            </a:r>
            <a:r>
              <a:rPr lang="en-US" sz="2800" dirty="0">
                <a:solidFill>
                  <a:schemeClr val="tx2">
                    <a:lumMod val="75000"/>
                  </a:schemeClr>
                </a:solidFill>
              </a:rPr>
              <a:t> </a:t>
            </a:r>
            <a:r>
              <a:rPr lang="en-US" sz="2800" dirty="0" smtClean="0">
                <a:solidFill>
                  <a:schemeClr val="tx2">
                    <a:lumMod val="75000"/>
                  </a:schemeClr>
                </a:solidFill>
              </a:rPr>
              <a:t>structure</a:t>
            </a:r>
          </a:p>
          <a:p>
            <a:pPr>
              <a:buClr>
                <a:srgbClr val="963641"/>
              </a:buClr>
              <a:defRPr/>
            </a:pPr>
            <a:endParaRPr lang="en-US" sz="2800" dirty="0">
              <a:solidFill>
                <a:schemeClr val="tx2">
                  <a:lumMod val="75000"/>
                </a:schemeClr>
              </a:solidFill>
            </a:endParaRPr>
          </a:p>
          <a:p>
            <a:pPr marL="457200" indent="-457200">
              <a:spcAft>
                <a:spcPts val="600"/>
              </a:spcAft>
              <a:buClr>
                <a:srgbClr val="963641"/>
              </a:buClr>
              <a:buFont typeface="Arial" pitchFamily="34" charset="0"/>
              <a:buChar char="•"/>
              <a:defRPr/>
            </a:pPr>
            <a:r>
              <a:rPr lang="en-US" sz="2800" dirty="0" smtClean="0">
                <a:solidFill>
                  <a:schemeClr val="tx2">
                    <a:lumMod val="75000"/>
                  </a:schemeClr>
                </a:solidFill>
              </a:rPr>
              <a:t>Decision </a:t>
            </a:r>
            <a:r>
              <a:rPr lang="en-US" sz="2800" dirty="0">
                <a:solidFill>
                  <a:schemeClr val="tx2">
                    <a:lumMod val="75000"/>
                  </a:schemeClr>
                </a:solidFill>
              </a:rPr>
              <a:t>made on Tuesday, August </a:t>
            </a:r>
            <a:r>
              <a:rPr lang="en-US" sz="2800" dirty="0" smtClean="0">
                <a:solidFill>
                  <a:schemeClr val="tx2">
                    <a:lumMod val="75000"/>
                  </a:schemeClr>
                </a:solidFill>
              </a:rPr>
              <a:t>30</a:t>
            </a:r>
            <a:r>
              <a:rPr lang="en-US" sz="2800" baseline="30000" dirty="0" smtClean="0">
                <a:solidFill>
                  <a:schemeClr val="tx2">
                    <a:lumMod val="75000"/>
                  </a:schemeClr>
                </a:solidFill>
              </a:rPr>
              <a:t>th</a:t>
            </a:r>
          </a:p>
          <a:p>
            <a:pPr marL="457200" indent="-457200">
              <a:spcAft>
                <a:spcPts val="600"/>
              </a:spcAft>
              <a:buClr>
                <a:srgbClr val="963641"/>
              </a:buClr>
              <a:buFont typeface="Arial" pitchFamily="34" charset="0"/>
              <a:buChar char="•"/>
              <a:defRPr/>
            </a:pPr>
            <a:r>
              <a:rPr lang="en-US" sz="2800" dirty="0" smtClean="0">
                <a:solidFill>
                  <a:schemeClr val="tx2">
                    <a:lumMod val="75000"/>
                  </a:schemeClr>
                </a:solidFill>
              </a:rPr>
              <a:t>Incident </a:t>
            </a:r>
            <a:r>
              <a:rPr lang="en-US" sz="2800" dirty="0">
                <a:solidFill>
                  <a:schemeClr val="tx2">
                    <a:lumMod val="75000"/>
                  </a:schemeClr>
                </a:solidFill>
              </a:rPr>
              <a:t>Command Centers (ICCs) </a:t>
            </a:r>
            <a:r>
              <a:rPr lang="en-US" sz="2800" dirty="0" smtClean="0">
                <a:solidFill>
                  <a:schemeClr val="tx2">
                    <a:lumMod val="75000"/>
                  </a:schemeClr>
                </a:solidFill>
              </a:rPr>
              <a:t>were staffed </a:t>
            </a:r>
            <a:r>
              <a:rPr lang="en-US" sz="2800" dirty="0">
                <a:solidFill>
                  <a:schemeClr val="tx2">
                    <a:lumMod val="75000"/>
                  </a:schemeClr>
                </a:solidFill>
              </a:rPr>
              <a:t>and operational in Rutland and Dummerston at 0600 on </a:t>
            </a:r>
            <a:r>
              <a:rPr lang="en-US" sz="2800" dirty="0" smtClean="0">
                <a:solidFill>
                  <a:schemeClr val="tx2">
                    <a:lumMod val="75000"/>
                  </a:schemeClr>
                </a:solidFill>
              </a:rPr>
              <a:t>Wednesday, August 31</a:t>
            </a:r>
            <a:r>
              <a:rPr lang="en-US" sz="2800" baseline="30000" dirty="0" smtClean="0">
                <a:solidFill>
                  <a:schemeClr val="tx2">
                    <a:lumMod val="75000"/>
                  </a:schemeClr>
                </a:solidFill>
              </a:rPr>
              <a:t>st</a:t>
            </a:r>
            <a:r>
              <a:rPr lang="en-US" sz="2800" dirty="0" smtClean="0">
                <a:solidFill>
                  <a:schemeClr val="tx2">
                    <a:lumMod val="75000"/>
                  </a:schemeClr>
                </a:solidFill>
              </a:rPr>
              <a:t> </a:t>
            </a:r>
            <a:endParaRPr lang="en-US" sz="2800" dirty="0">
              <a:solidFill>
                <a:schemeClr val="tx2">
                  <a:lumMod val="75000"/>
                </a:schemeClr>
              </a:solidFill>
            </a:endParaRPr>
          </a:p>
        </p:txBody>
      </p:sp>
    </p:spTree>
    <p:extLst>
      <p:ext uri="{BB962C8B-B14F-4D97-AF65-F5344CB8AC3E}">
        <p14:creationId xmlns:p14="http://schemas.microsoft.com/office/powerpoint/2010/main" val="15269673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5" name="Straight Connector 24"/>
          <p:cNvCxnSpPr/>
          <p:nvPr/>
        </p:nvCxnSpPr>
        <p:spPr>
          <a:xfrm>
            <a:off x="4899285" y="3687372"/>
            <a:ext cx="2209800" cy="111442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3359150" y="4184650"/>
            <a:ext cx="105410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1504013" y="4191000"/>
            <a:ext cx="1295400" cy="228600"/>
          </a:xfrm>
          <a:prstGeom prst="line">
            <a:avLst/>
          </a:prstGeom>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22350" y="3790950"/>
            <a:ext cx="5486400" cy="338554"/>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600" b="1" dirty="0">
                <a:latin typeface="Calibri" pitchFamily="34" charset="0"/>
                <a:cs typeface="Calibri" pitchFamily="34" charset="0"/>
              </a:rPr>
              <a:t>Director of Operations &amp; Director of Program Development</a:t>
            </a:r>
          </a:p>
        </p:txBody>
      </p:sp>
      <p:sp>
        <p:nvSpPr>
          <p:cNvPr id="26630" name="Title 1"/>
          <p:cNvSpPr>
            <a:spLocks noGrp="1"/>
          </p:cNvSpPr>
          <p:nvPr>
            <p:ph type="title"/>
          </p:nvPr>
        </p:nvSpPr>
        <p:spPr>
          <a:xfrm>
            <a:off x="249422" y="228600"/>
            <a:ext cx="8763000" cy="893763"/>
          </a:xfrm>
        </p:spPr>
        <p:txBody>
          <a:bodyPr>
            <a:normAutofit/>
          </a:bodyPr>
          <a:lstStyle/>
          <a:p>
            <a:pPr algn="ctr" eaLnBrk="1" hangingPunct="1">
              <a:defRPr/>
            </a:pPr>
            <a:r>
              <a:rPr lang="en-US" cap="small" dirty="0" smtClean="0">
                <a:solidFill>
                  <a:schemeClr val="tx2"/>
                </a:solidFill>
                <a:latin typeface="Calibri" pitchFamily="34" charset="0"/>
                <a:cs typeface="Calibri" pitchFamily="34" charset="0"/>
              </a:rPr>
              <a:t>ICS ~ (Incident Command System)</a:t>
            </a:r>
          </a:p>
        </p:txBody>
      </p:sp>
      <p:sp>
        <p:nvSpPr>
          <p:cNvPr id="6" name="Rounded Rectangle 5"/>
          <p:cNvSpPr/>
          <p:nvPr/>
        </p:nvSpPr>
        <p:spPr>
          <a:xfrm>
            <a:off x="2160875" y="3065625"/>
            <a:ext cx="3200400" cy="6096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ln w="12700">
                  <a:solidFill>
                    <a:schemeClr val="tx2">
                      <a:satMod val="155000"/>
                    </a:schemeClr>
                  </a:solidFill>
                  <a:prstDash val="solid"/>
                </a:ln>
                <a:solidFill>
                  <a:schemeClr val="tx1"/>
                </a:solidFill>
              </a:rPr>
              <a:t>UNIFIED </a:t>
            </a:r>
            <a:r>
              <a:rPr lang="en-US" dirty="0" smtClean="0">
                <a:ln w="12700">
                  <a:solidFill>
                    <a:schemeClr val="tx2">
                      <a:satMod val="155000"/>
                    </a:schemeClr>
                  </a:solidFill>
                  <a:prstDash val="solid"/>
                </a:ln>
                <a:solidFill>
                  <a:schemeClr val="tx1"/>
                </a:solidFill>
              </a:rPr>
              <a:t>COMMAND</a:t>
            </a:r>
            <a:endParaRPr lang="en-US" dirty="0">
              <a:ln w="12700">
                <a:solidFill>
                  <a:schemeClr val="tx2">
                    <a:satMod val="155000"/>
                  </a:schemeClr>
                </a:solidFill>
                <a:prstDash val="solid"/>
              </a:ln>
              <a:solidFill>
                <a:schemeClr val="tx1"/>
              </a:solidFill>
            </a:endParaRPr>
          </a:p>
        </p:txBody>
      </p:sp>
      <p:sp>
        <p:nvSpPr>
          <p:cNvPr id="9" name="Rounded Rectangle 8"/>
          <p:cNvSpPr/>
          <p:nvPr/>
        </p:nvSpPr>
        <p:spPr>
          <a:xfrm>
            <a:off x="304800" y="4873625"/>
            <a:ext cx="1981200" cy="6858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2000" b="1" dirty="0">
                <a:solidFill>
                  <a:schemeClr val="tx1"/>
                </a:solidFill>
              </a:rPr>
              <a:t>Dummerston</a:t>
            </a:r>
          </a:p>
        </p:txBody>
      </p:sp>
      <p:sp>
        <p:nvSpPr>
          <p:cNvPr id="10" name="Rounded Rectangle 9"/>
          <p:cNvSpPr/>
          <p:nvPr/>
        </p:nvSpPr>
        <p:spPr>
          <a:xfrm>
            <a:off x="2895600" y="4772025"/>
            <a:ext cx="1981200" cy="6096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2000" b="1" dirty="0">
                <a:solidFill>
                  <a:schemeClr val="tx1"/>
                </a:solidFill>
              </a:rPr>
              <a:t>Northern Regions</a:t>
            </a:r>
          </a:p>
        </p:txBody>
      </p:sp>
      <p:sp>
        <p:nvSpPr>
          <p:cNvPr id="11" name="Rounded Rectangle 10"/>
          <p:cNvSpPr/>
          <p:nvPr/>
        </p:nvSpPr>
        <p:spPr>
          <a:xfrm>
            <a:off x="5648793" y="4813612"/>
            <a:ext cx="1981200" cy="6858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2400" b="1" dirty="0">
                <a:solidFill>
                  <a:schemeClr val="tx1"/>
                </a:solidFill>
                <a:latin typeface="Calibri" pitchFamily="34" charset="0"/>
                <a:cs typeface="Calibri" pitchFamily="34" charset="0"/>
              </a:rPr>
              <a:t>Rutland</a:t>
            </a:r>
          </a:p>
        </p:txBody>
      </p:sp>
      <p:sp>
        <p:nvSpPr>
          <p:cNvPr id="17" name="TextBox 16"/>
          <p:cNvSpPr txBox="1"/>
          <p:nvPr/>
        </p:nvSpPr>
        <p:spPr>
          <a:xfrm>
            <a:off x="533400" y="1347788"/>
            <a:ext cx="8077200" cy="1200150"/>
          </a:xfrm>
          <a:prstGeom prst="rect">
            <a:avLst/>
          </a:prstGeom>
          <a:solidFill>
            <a:schemeClr val="accent1">
              <a:lumMod val="20000"/>
              <a:lumOff val="80000"/>
            </a:schemeClr>
          </a:solidFill>
          <a:ln>
            <a:solidFill>
              <a:schemeClr val="tx1"/>
            </a:solidFill>
          </a:ln>
        </p:spPr>
        <p:txBody>
          <a:bodyPr>
            <a:spAutoFit/>
          </a:bodyPr>
          <a:lstStyle/>
          <a:p>
            <a:pPr algn="ctr">
              <a:defRPr/>
            </a:pPr>
            <a:r>
              <a:rPr lang="en-US" b="1" dirty="0">
                <a:latin typeface="+mj-lt"/>
                <a:cs typeface="Calibri" pitchFamily="34" charset="0"/>
              </a:rPr>
              <a:t>The ICCs are operated by a Unified Command (UC) in Montpelier.  The UC role was to set priorities, provide overall management through directives, and take the lead on communication and public information.  The UC was given direction by the Secretary’s Office.</a:t>
            </a:r>
          </a:p>
        </p:txBody>
      </p:sp>
      <p:cxnSp>
        <p:nvCxnSpPr>
          <p:cNvPr id="23" name="Straight Arrow Connector 22"/>
          <p:cNvCxnSpPr/>
          <p:nvPr/>
        </p:nvCxnSpPr>
        <p:spPr>
          <a:xfrm flipV="1">
            <a:off x="5431022" y="3178969"/>
            <a:ext cx="914400" cy="1905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275675" y="2666181"/>
            <a:ext cx="1905000" cy="5334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ln w="12700">
                  <a:solidFill>
                    <a:schemeClr val="tx2">
                      <a:satMod val="155000"/>
                    </a:schemeClr>
                  </a:solidFill>
                  <a:prstDash val="solid"/>
                </a:ln>
                <a:solidFill>
                  <a:schemeClr val="tx1"/>
                </a:solidFill>
              </a:rPr>
              <a:t>SECRETARY’S  OFFICE</a:t>
            </a:r>
          </a:p>
        </p:txBody>
      </p:sp>
    </p:spTree>
    <p:extLst>
      <p:ext uri="{BB962C8B-B14F-4D97-AF65-F5344CB8AC3E}">
        <p14:creationId xmlns:p14="http://schemas.microsoft.com/office/powerpoint/2010/main" val="193913518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5" name="Straight Connector 64"/>
          <p:cNvCxnSpPr/>
          <p:nvPr/>
        </p:nvCxnSpPr>
        <p:spPr>
          <a:xfrm>
            <a:off x="1828800" y="4768850"/>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096000" y="4445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096000" y="9017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096000" y="12827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6419850" y="3168650"/>
            <a:ext cx="2286000" cy="38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H="1">
            <a:off x="4438650" y="3168650"/>
            <a:ext cx="2286000" cy="38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2533650" y="3168650"/>
            <a:ext cx="2286000" cy="381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828800" y="2044700"/>
            <a:ext cx="0" cy="2667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018301" y="657225"/>
            <a:ext cx="1600200" cy="4572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b="1" dirty="0">
                <a:solidFill>
                  <a:schemeClr val="tx2"/>
                </a:solidFill>
                <a:latin typeface="Calibri" pitchFamily="34" charset="0"/>
                <a:cs typeface="Calibri" pitchFamily="34" charset="0"/>
              </a:rPr>
              <a:t>Incident Commander</a:t>
            </a:r>
          </a:p>
        </p:txBody>
      </p:sp>
      <p:sp>
        <p:nvSpPr>
          <p:cNvPr id="6" name="Rounded Rectangle 5"/>
          <p:cNvSpPr/>
          <p:nvPr/>
        </p:nvSpPr>
        <p:spPr>
          <a:xfrm>
            <a:off x="6400800" y="2921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latin typeface="Calibri" pitchFamily="34" charset="0"/>
                <a:cs typeface="Calibri" pitchFamily="34" charset="0"/>
              </a:rPr>
              <a:t>Safety Officer</a:t>
            </a:r>
          </a:p>
        </p:txBody>
      </p:sp>
      <p:sp>
        <p:nvSpPr>
          <p:cNvPr id="7" name="Rounded Rectangle 6"/>
          <p:cNvSpPr/>
          <p:nvPr/>
        </p:nvSpPr>
        <p:spPr>
          <a:xfrm>
            <a:off x="6375816" y="7493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b="1" dirty="0">
                <a:latin typeface="Calibri" pitchFamily="34" charset="0"/>
                <a:cs typeface="Calibri" pitchFamily="34" charset="0"/>
              </a:rPr>
              <a:t>Information Officer</a:t>
            </a:r>
          </a:p>
        </p:txBody>
      </p:sp>
      <p:sp>
        <p:nvSpPr>
          <p:cNvPr id="8" name="Rounded Rectangle 7"/>
          <p:cNvSpPr/>
          <p:nvPr/>
        </p:nvSpPr>
        <p:spPr>
          <a:xfrm>
            <a:off x="1219200" y="17399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t>Operations</a:t>
            </a:r>
          </a:p>
        </p:txBody>
      </p:sp>
      <p:sp>
        <p:nvSpPr>
          <p:cNvPr id="9" name="Rounded Rectangle 8"/>
          <p:cNvSpPr/>
          <p:nvPr/>
        </p:nvSpPr>
        <p:spPr>
          <a:xfrm>
            <a:off x="3013075" y="17399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t>Planning</a:t>
            </a:r>
          </a:p>
        </p:txBody>
      </p:sp>
      <p:sp>
        <p:nvSpPr>
          <p:cNvPr id="11" name="Rounded Rectangle 10"/>
          <p:cNvSpPr/>
          <p:nvPr/>
        </p:nvSpPr>
        <p:spPr>
          <a:xfrm>
            <a:off x="6770330" y="1710961"/>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t>Administration</a:t>
            </a:r>
          </a:p>
        </p:txBody>
      </p:sp>
      <p:sp>
        <p:nvSpPr>
          <p:cNvPr id="12" name="Rounded Rectangle 11"/>
          <p:cNvSpPr/>
          <p:nvPr/>
        </p:nvSpPr>
        <p:spPr>
          <a:xfrm>
            <a:off x="6403513" y="11303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t>Liaisons</a:t>
            </a:r>
          </a:p>
        </p:txBody>
      </p:sp>
      <p:sp>
        <p:nvSpPr>
          <p:cNvPr id="13" name="AutoShape 2"/>
          <p:cNvSpPr>
            <a:spLocks noChangeArrowheads="1"/>
          </p:cNvSpPr>
          <p:nvPr/>
        </p:nvSpPr>
        <p:spPr bwMode="auto">
          <a:xfrm>
            <a:off x="3048000" y="2349500"/>
            <a:ext cx="1312863" cy="423863"/>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Utilities</a:t>
            </a:r>
            <a:endParaRPr lang="en-US" dirty="0">
              <a:latin typeface="Arial" pitchFamily="34" charset="0"/>
              <a:cs typeface="Arial" pitchFamily="34" charset="0"/>
            </a:endParaRPr>
          </a:p>
        </p:txBody>
      </p:sp>
      <p:sp>
        <p:nvSpPr>
          <p:cNvPr id="14" name="AutoShape 3"/>
          <p:cNvSpPr>
            <a:spLocks noChangeArrowheads="1"/>
          </p:cNvSpPr>
          <p:nvPr/>
        </p:nvSpPr>
        <p:spPr bwMode="auto">
          <a:xfrm>
            <a:off x="3009900" y="4349750"/>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Environmental</a:t>
            </a:r>
          </a:p>
          <a:p>
            <a:pPr algn="ctr">
              <a:defRPr/>
            </a:pPr>
            <a:r>
              <a:rPr lang="en-US" sz="1000">
                <a:solidFill>
                  <a:srgbClr val="000000"/>
                </a:solidFill>
                <a:latin typeface="Times New Roman" pitchFamily="18" charset="0"/>
                <a:cs typeface="Arial" pitchFamily="34" charset="0"/>
              </a:rPr>
              <a:t>Hazmat</a:t>
            </a:r>
            <a:endParaRPr lang="en-US">
              <a:latin typeface="Arial" pitchFamily="34" charset="0"/>
              <a:cs typeface="Arial" pitchFamily="34" charset="0"/>
            </a:endParaRPr>
          </a:p>
        </p:txBody>
      </p:sp>
      <p:sp>
        <p:nvSpPr>
          <p:cNvPr id="15" name="AutoShape 4"/>
          <p:cNvSpPr>
            <a:spLocks noChangeArrowheads="1"/>
          </p:cNvSpPr>
          <p:nvPr/>
        </p:nvSpPr>
        <p:spPr bwMode="auto">
          <a:xfrm>
            <a:off x="1304925" y="2335213"/>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District </a:t>
            </a:r>
          </a:p>
          <a:p>
            <a:pPr algn="ctr">
              <a:defRPr/>
            </a:pPr>
            <a:r>
              <a:rPr lang="en-US" sz="1000" dirty="0">
                <a:solidFill>
                  <a:srgbClr val="000000"/>
                </a:solidFill>
                <a:latin typeface="Times New Roman" pitchFamily="18" charset="0"/>
                <a:cs typeface="Arial" pitchFamily="34" charset="0"/>
              </a:rPr>
              <a:t>Garages</a:t>
            </a:r>
            <a:endParaRPr lang="en-US" dirty="0">
              <a:latin typeface="Arial" pitchFamily="34" charset="0"/>
              <a:cs typeface="Arial" pitchFamily="34" charset="0"/>
            </a:endParaRPr>
          </a:p>
        </p:txBody>
      </p:sp>
      <p:sp>
        <p:nvSpPr>
          <p:cNvPr id="16" name="AutoShape 5"/>
          <p:cNvSpPr>
            <a:spLocks noChangeArrowheads="1"/>
          </p:cNvSpPr>
          <p:nvPr/>
        </p:nvSpPr>
        <p:spPr bwMode="auto">
          <a:xfrm>
            <a:off x="1276350" y="2994025"/>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Resident </a:t>
            </a:r>
          </a:p>
          <a:p>
            <a:pPr algn="ctr">
              <a:defRPr/>
            </a:pPr>
            <a:r>
              <a:rPr lang="en-US" sz="1000" dirty="0">
                <a:solidFill>
                  <a:srgbClr val="000000"/>
                </a:solidFill>
                <a:latin typeface="Times New Roman" pitchFamily="18" charset="0"/>
                <a:cs typeface="Arial" pitchFamily="34" charset="0"/>
              </a:rPr>
              <a:t>Engineers</a:t>
            </a:r>
            <a:endParaRPr lang="en-US" dirty="0">
              <a:latin typeface="Arial" pitchFamily="34" charset="0"/>
              <a:cs typeface="Arial" pitchFamily="34" charset="0"/>
            </a:endParaRPr>
          </a:p>
        </p:txBody>
      </p:sp>
      <p:sp>
        <p:nvSpPr>
          <p:cNvPr id="17" name="AutoShape 6"/>
          <p:cNvSpPr>
            <a:spLocks noChangeArrowheads="1"/>
          </p:cNvSpPr>
          <p:nvPr/>
        </p:nvSpPr>
        <p:spPr bwMode="auto">
          <a:xfrm>
            <a:off x="1309688" y="3667125"/>
            <a:ext cx="1312862"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Private </a:t>
            </a:r>
          </a:p>
          <a:p>
            <a:pPr algn="ctr">
              <a:defRPr/>
            </a:pPr>
            <a:r>
              <a:rPr lang="en-US" sz="1000" dirty="0">
                <a:solidFill>
                  <a:srgbClr val="000000"/>
                </a:solidFill>
                <a:latin typeface="Times New Roman" pitchFamily="18" charset="0"/>
                <a:cs typeface="Arial" pitchFamily="34" charset="0"/>
              </a:rPr>
              <a:t>Contractors</a:t>
            </a:r>
            <a:endParaRPr lang="en-US" dirty="0">
              <a:latin typeface="Arial" pitchFamily="34" charset="0"/>
              <a:cs typeface="Arial" pitchFamily="34" charset="0"/>
            </a:endParaRPr>
          </a:p>
        </p:txBody>
      </p:sp>
      <p:sp>
        <p:nvSpPr>
          <p:cNvPr id="18" name="AutoShape 7"/>
          <p:cNvSpPr>
            <a:spLocks noChangeArrowheads="1"/>
          </p:cNvSpPr>
          <p:nvPr/>
        </p:nvSpPr>
        <p:spPr bwMode="auto">
          <a:xfrm>
            <a:off x="3048000" y="2959100"/>
            <a:ext cx="1314450"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Inspectors</a:t>
            </a:r>
            <a:endParaRPr lang="en-US">
              <a:latin typeface="Arial" pitchFamily="34" charset="0"/>
              <a:cs typeface="Arial" pitchFamily="34" charset="0"/>
            </a:endParaRPr>
          </a:p>
        </p:txBody>
      </p:sp>
      <p:sp>
        <p:nvSpPr>
          <p:cNvPr id="19" name="AutoShape 8"/>
          <p:cNvSpPr>
            <a:spLocks noChangeArrowheads="1"/>
          </p:cNvSpPr>
          <p:nvPr/>
        </p:nvSpPr>
        <p:spPr bwMode="auto">
          <a:xfrm>
            <a:off x="3024188" y="3654425"/>
            <a:ext cx="1312862"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RPCs</a:t>
            </a:r>
            <a:endParaRPr lang="en-US">
              <a:latin typeface="Arial" pitchFamily="34" charset="0"/>
              <a:cs typeface="Arial" pitchFamily="34" charset="0"/>
            </a:endParaRPr>
          </a:p>
        </p:txBody>
      </p:sp>
      <p:sp>
        <p:nvSpPr>
          <p:cNvPr id="20" name="AutoShape 9"/>
          <p:cNvSpPr>
            <a:spLocks noChangeArrowheads="1"/>
          </p:cNvSpPr>
          <p:nvPr/>
        </p:nvSpPr>
        <p:spPr bwMode="auto">
          <a:xfrm>
            <a:off x="4876800" y="2349500"/>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Communications</a:t>
            </a:r>
            <a:endParaRPr lang="en-US">
              <a:latin typeface="Arial" pitchFamily="34" charset="0"/>
              <a:cs typeface="Arial" pitchFamily="34" charset="0"/>
            </a:endParaRPr>
          </a:p>
        </p:txBody>
      </p:sp>
      <p:sp>
        <p:nvSpPr>
          <p:cNvPr id="21" name="AutoShape 10"/>
          <p:cNvSpPr>
            <a:spLocks noChangeArrowheads="1"/>
          </p:cNvSpPr>
          <p:nvPr/>
        </p:nvSpPr>
        <p:spPr bwMode="auto">
          <a:xfrm>
            <a:off x="4876800" y="2959100"/>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Supplies/</a:t>
            </a:r>
          </a:p>
          <a:p>
            <a:pPr algn="ctr">
              <a:defRPr/>
            </a:pPr>
            <a:r>
              <a:rPr lang="en-US" sz="1000" dirty="0">
                <a:solidFill>
                  <a:srgbClr val="000000"/>
                </a:solidFill>
                <a:latin typeface="Times New Roman" pitchFamily="18" charset="0"/>
                <a:cs typeface="Arial" pitchFamily="34" charset="0"/>
              </a:rPr>
              <a:t>Equipment</a:t>
            </a:r>
            <a:endParaRPr lang="en-US" dirty="0">
              <a:latin typeface="Arial" pitchFamily="34" charset="0"/>
              <a:cs typeface="Arial" pitchFamily="34" charset="0"/>
            </a:endParaRPr>
          </a:p>
        </p:txBody>
      </p:sp>
      <p:sp>
        <p:nvSpPr>
          <p:cNvPr id="22" name="AutoShape 11"/>
          <p:cNvSpPr>
            <a:spLocks noChangeArrowheads="1"/>
          </p:cNvSpPr>
          <p:nvPr/>
        </p:nvSpPr>
        <p:spPr bwMode="auto">
          <a:xfrm>
            <a:off x="4876800" y="3644900"/>
            <a:ext cx="1314450"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Facilities</a:t>
            </a:r>
            <a:endParaRPr lang="en-US">
              <a:latin typeface="Arial" pitchFamily="34" charset="0"/>
              <a:cs typeface="Arial" pitchFamily="34" charset="0"/>
            </a:endParaRPr>
          </a:p>
        </p:txBody>
      </p:sp>
      <p:sp>
        <p:nvSpPr>
          <p:cNvPr id="23" name="AutoShape 12"/>
          <p:cNvSpPr>
            <a:spLocks noChangeArrowheads="1"/>
          </p:cNvSpPr>
          <p:nvPr/>
        </p:nvSpPr>
        <p:spPr bwMode="auto">
          <a:xfrm>
            <a:off x="4876800" y="4330700"/>
            <a:ext cx="1314450"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Food</a:t>
            </a:r>
          </a:p>
          <a:p>
            <a:pPr algn="ctr">
              <a:defRPr/>
            </a:pPr>
            <a:r>
              <a:rPr lang="en-US" sz="1000">
                <a:solidFill>
                  <a:srgbClr val="000000"/>
                </a:solidFill>
                <a:latin typeface="Times New Roman" pitchFamily="18" charset="0"/>
                <a:cs typeface="Arial" pitchFamily="34" charset="0"/>
              </a:rPr>
              <a:t>Basic Needs</a:t>
            </a:r>
            <a:endParaRPr lang="en-US">
              <a:latin typeface="Arial" pitchFamily="34" charset="0"/>
              <a:cs typeface="Arial" pitchFamily="34" charset="0"/>
            </a:endParaRPr>
          </a:p>
        </p:txBody>
      </p:sp>
      <p:sp>
        <p:nvSpPr>
          <p:cNvPr id="24" name="AutoShape 13"/>
          <p:cNvSpPr>
            <a:spLocks noChangeArrowheads="1"/>
          </p:cNvSpPr>
          <p:nvPr/>
        </p:nvSpPr>
        <p:spPr bwMode="auto">
          <a:xfrm>
            <a:off x="6907213" y="2349500"/>
            <a:ext cx="1314450" cy="423863"/>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Time</a:t>
            </a:r>
            <a:endParaRPr lang="en-US">
              <a:latin typeface="Arial" pitchFamily="34" charset="0"/>
              <a:cs typeface="Arial" pitchFamily="34" charset="0"/>
            </a:endParaRPr>
          </a:p>
        </p:txBody>
      </p:sp>
      <p:sp>
        <p:nvSpPr>
          <p:cNvPr id="25" name="AutoShape 14"/>
          <p:cNvSpPr>
            <a:spLocks noChangeArrowheads="1"/>
          </p:cNvSpPr>
          <p:nvPr/>
        </p:nvSpPr>
        <p:spPr bwMode="auto">
          <a:xfrm>
            <a:off x="6934200" y="2959100"/>
            <a:ext cx="1314450"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Procurement</a:t>
            </a:r>
          </a:p>
          <a:p>
            <a:pPr algn="ctr">
              <a:defRPr/>
            </a:pPr>
            <a:r>
              <a:rPr lang="en-US" sz="1000">
                <a:solidFill>
                  <a:srgbClr val="000000"/>
                </a:solidFill>
                <a:latin typeface="Times New Roman" pitchFamily="18" charset="0"/>
                <a:cs typeface="Arial" pitchFamily="34" charset="0"/>
              </a:rPr>
              <a:t>Contracts</a:t>
            </a:r>
            <a:endParaRPr lang="en-US">
              <a:latin typeface="Arial" pitchFamily="34" charset="0"/>
              <a:cs typeface="Arial" pitchFamily="34" charset="0"/>
            </a:endParaRPr>
          </a:p>
        </p:txBody>
      </p:sp>
      <p:sp>
        <p:nvSpPr>
          <p:cNvPr id="26" name="AutoShape 15"/>
          <p:cNvSpPr>
            <a:spLocks noChangeArrowheads="1"/>
          </p:cNvSpPr>
          <p:nvPr/>
        </p:nvSpPr>
        <p:spPr bwMode="auto">
          <a:xfrm>
            <a:off x="6934200" y="3644900"/>
            <a:ext cx="1314450"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Compensation</a:t>
            </a:r>
          </a:p>
          <a:p>
            <a:pPr algn="ctr">
              <a:defRPr/>
            </a:pPr>
            <a:r>
              <a:rPr lang="en-US" sz="1000" dirty="0">
                <a:solidFill>
                  <a:srgbClr val="000000"/>
                </a:solidFill>
                <a:latin typeface="Times New Roman" pitchFamily="18" charset="0"/>
                <a:cs typeface="Arial" pitchFamily="34" charset="0"/>
              </a:rPr>
              <a:t>Claims</a:t>
            </a:r>
          </a:p>
          <a:p>
            <a:pPr algn="ctr">
              <a:defRPr/>
            </a:pPr>
            <a:r>
              <a:rPr lang="en-US" sz="1000" dirty="0">
                <a:solidFill>
                  <a:srgbClr val="000000"/>
                </a:solidFill>
                <a:latin typeface="Times New Roman" pitchFamily="18" charset="0"/>
                <a:cs typeface="Arial" pitchFamily="34" charset="0"/>
              </a:rPr>
              <a:t>Bills</a:t>
            </a:r>
            <a:endParaRPr lang="en-US" dirty="0">
              <a:latin typeface="Arial" pitchFamily="34" charset="0"/>
              <a:cs typeface="Arial" pitchFamily="34" charset="0"/>
            </a:endParaRPr>
          </a:p>
        </p:txBody>
      </p:sp>
      <p:sp>
        <p:nvSpPr>
          <p:cNvPr id="27" name="AutoShape 16"/>
          <p:cNvSpPr>
            <a:spLocks noChangeArrowheads="1"/>
          </p:cNvSpPr>
          <p:nvPr/>
        </p:nvSpPr>
        <p:spPr bwMode="auto">
          <a:xfrm>
            <a:off x="6934200" y="4330700"/>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Records</a:t>
            </a:r>
            <a:endParaRPr lang="en-US">
              <a:latin typeface="Arial" pitchFamily="34" charset="0"/>
              <a:cs typeface="Arial" pitchFamily="34" charset="0"/>
            </a:endParaRPr>
          </a:p>
        </p:txBody>
      </p:sp>
      <p:sp>
        <p:nvSpPr>
          <p:cNvPr id="28" name="AutoShape 17"/>
          <p:cNvSpPr>
            <a:spLocks noChangeArrowheads="1"/>
          </p:cNvSpPr>
          <p:nvPr/>
        </p:nvSpPr>
        <p:spPr bwMode="auto">
          <a:xfrm>
            <a:off x="1295400" y="4330700"/>
            <a:ext cx="1312863" cy="425450"/>
          </a:xfrm>
          <a:prstGeom prst="roundRect">
            <a:avLst>
              <a:gd name="adj" fmla="val 16667"/>
            </a:avLst>
          </a:prstGeom>
          <a:solidFill>
            <a:schemeClr val="accent1">
              <a:lumMod val="20000"/>
              <a:lumOff val="80000"/>
            </a:schemeClr>
          </a:solidFill>
          <a:ln w="9525">
            <a:solidFill>
              <a:srgbClr val="000000"/>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Staging </a:t>
            </a:r>
          </a:p>
          <a:p>
            <a:pPr algn="ctr">
              <a:defRPr/>
            </a:pPr>
            <a:r>
              <a:rPr lang="en-US" sz="1000" dirty="0">
                <a:solidFill>
                  <a:srgbClr val="000000"/>
                </a:solidFill>
                <a:latin typeface="Times New Roman" pitchFamily="18" charset="0"/>
                <a:cs typeface="Arial" pitchFamily="34" charset="0"/>
              </a:rPr>
              <a:t>Areas</a:t>
            </a:r>
            <a:endParaRPr lang="en-US" dirty="0">
              <a:latin typeface="Arial" pitchFamily="34" charset="0"/>
              <a:cs typeface="Arial" pitchFamily="34" charset="0"/>
            </a:endParaRPr>
          </a:p>
        </p:txBody>
      </p:sp>
      <p:sp>
        <p:nvSpPr>
          <p:cNvPr id="29" name="AutoShape 18"/>
          <p:cNvSpPr>
            <a:spLocks noChangeArrowheads="1"/>
          </p:cNvSpPr>
          <p:nvPr/>
        </p:nvSpPr>
        <p:spPr bwMode="auto">
          <a:xfrm>
            <a:off x="1590675" y="4940300"/>
            <a:ext cx="1255713" cy="334963"/>
          </a:xfrm>
          <a:prstGeom prst="roundRect">
            <a:avLst>
              <a:gd name="adj" fmla="val 16667"/>
            </a:avLst>
          </a:prstGeom>
          <a:solidFill>
            <a:schemeClr val="accent1">
              <a:lumMod val="40000"/>
              <a:lumOff val="60000"/>
            </a:schemeClr>
          </a:solidFill>
          <a:ln w="19050">
            <a:solidFill>
              <a:schemeClr val="accent1">
                <a:lumMod val="50000"/>
              </a:schemeClr>
            </a:solidFill>
            <a:round/>
            <a:headEnd/>
            <a:tailEnd/>
          </a:ln>
        </p:spPr>
        <p:txBody>
          <a:bodyPr lIns="0" tIns="0" rIns="0" bIns="0" anchor="ctr"/>
          <a:lstStyle/>
          <a:p>
            <a:pPr algn="ctr">
              <a:defRPr/>
            </a:pPr>
            <a:r>
              <a:rPr lang="en-US" sz="1000">
                <a:solidFill>
                  <a:srgbClr val="000000"/>
                </a:solidFill>
                <a:latin typeface="Times New Roman" pitchFamily="18" charset="0"/>
                <a:cs typeface="Arial" pitchFamily="34" charset="0"/>
              </a:rPr>
              <a:t>National </a:t>
            </a:r>
          </a:p>
          <a:p>
            <a:pPr algn="ctr">
              <a:defRPr/>
            </a:pPr>
            <a:r>
              <a:rPr lang="en-US" sz="1000">
                <a:solidFill>
                  <a:srgbClr val="000000"/>
                </a:solidFill>
                <a:latin typeface="Times New Roman" pitchFamily="18" charset="0"/>
                <a:cs typeface="Arial" pitchFamily="34" charset="0"/>
              </a:rPr>
              <a:t>Guard</a:t>
            </a:r>
            <a:endParaRPr lang="en-US">
              <a:latin typeface="Arial" pitchFamily="34" charset="0"/>
              <a:cs typeface="Arial" pitchFamily="34" charset="0"/>
            </a:endParaRPr>
          </a:p>
        </p:txBody>
      </p:sp>
      <p:sp>
        <p:nvSpPr>
          <p:cNvPr id="30" name="AutoShape 19"/>
          <p:cNvSpPr>
            <a:spLocks noChangeArrowheads="1"/>
          </p:cNvSpPr>
          <p:nvPr/>
        </p:nvSpPr>
        <p:spPr bwMode="auto">
          <a:xfrm>
            <a:off x="1600200" y="5473700"/>
            <a:ext cx="1225550" cy="334963"/>
          </a:xfrm>
          <a:prstGeom prst="roundRect">
            <a:avLst>
              <a:gd name="adj" fmla="val 16667"/>
            </a:avLst>
          </a:prstGeom>
          <a:solidFill>
            <a:schemeClr val="accent1">
              <a:lumMod val="40000"/>
              <a:lumOff val="60000"/>
            </a:schemeClr>
          </a:solidFill>
          <a:ln w="19050">
            <a:solidFill>
              <a:schemeClr val="accent1">
                <a:lumMod val="50000"/>
              </a:schemeClr>
            </a:solidFill>
            <a:round/>
            <a:headEnd/>
            <a:tailEnd/>
          </a:ln>
        </p:spPr>
        <p:txBody>
          <a:bodyPr lIns="0" tIns="0" rIns="0" bIns="0" anchor="ctr"/>
          <a:lstStyle/>
          <a:p>
            <a:pPr algn="ctr">
              <a:defRPr/>
            </a:pPr>
            <a:r>
              <a:rPr lang="en-US" sz="1000" dirty="0">
                <a:solidFill>
                  <a:srgbClr val="000000"/>
                </a:solidFill>
                <a:latin typeface="Times New Roman" pitchFamily="18" charset="0"/>
                <a:cs typeface="Arial" pitchFamily="34" charset="0"/>
              </a:rPr>
              <a:t>Town</a:t>
            </a:r>
          </a:p>
          <a:p>
            <a:pPr algn="ctr">
              <a:defRPr/>
            </a:pPr>
            <a:r>
              <a:rPr lang="en-US" sz="1000" b="1" dirty="0">
                <a:solidFill>
                  <a:srgbClr val="000000"/>
                </a:solidFill>
                <a:latin typeface="Times New Roman" pitchFamily="18" charset="0"/>
                <a:cs typeface="Arial" pitchFamily="34" charset="0"/>
              </a:rPr>
              <a:t>Crews</a:t>
            </a:r>
            <a:endParaRPr lang="en-US" b="1" dirty="0">
              <a:latin typeface="Arial" pitchFamily="34" charset="0"/>
              <a:cs typeface="Arial" pitchFamily="34" charset="0"/>
            </a:endParaRPr>
          </a:p>
        </p:txBody>
      </p:sp>
      <p:cxnSp>
        <p:nvCxnSpPr>
          <p:cNvPr id="32" name="Straight Connector 31"/>
          <p:cNvCxnSpPr/>
          <p:nvPr/>
        </p:nvCxnSpPr>
        <p:spPr>
          <a:xfrm flipH="1">
            <a:off x="4800600" y="1104900"/>
            <a:ext cx="3175" cy="444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19750" y="901700"/>
            <a:ext cx="47625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6096000" y="444500"/>
            <a:ext cx="9525" cy="838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828800" y="1525588"/>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1714500" y="163512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3543300" y="16256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448300" y="1651000"/>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7429500" y="1635125"/>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805363" y="1739900"/>
            <a:ext cx="1447800" cy="304800"/>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dirty="0"/>
              <a:t>Logistics</a:t>
            </a:r>
          </a:p>
        </p:txBody>
      </p:sp>
      <p:sp>
        <p:nvSpPr>
          <p:cNvPr id="61" name="TextBox 60"/>
          <p:cNvSpPr txBox="1"/>
          <p:nvPr/>
        </p:nvSpPr>
        <p:spPr>
          <a:xfrm>
            <a:off x="3200401" y="5168900"/>
            <a:ext cx="3733799" cy="1508105"/>
          </a:xfrm>
          <a:prstGeom prst="rect">
            <a:avLst/>
          </a:prstGeom>
          <a:noFill/>
          <a:ln w="38100">
            <a:solidFill>
              <a:schemeClr val="accent1">
                <a:lumMod val="60000"/>
                <a:lumOff val="40000"/>
              </a:schemeClr>
            </a:solidFill>
          </a:ln>
        </p:spPr>
        <p:txBody>
          <a:bodyPr wrap="square">
            <a:spAutoFit/>
          </a:bodyPr>
          <a:lstStyle/>
          <a:p>
            <a:pPr algn="ctr">
              <a:defRPr/>
            </a:pPr>
            <a:r>
              <a:rPr lang="en-US" sz="2000" b="1" dirty="0">
                <a:latin typeface="Calibri" pitchFamily="34" charset="0"/>
                <a:cs typeface="Calibri" pitchFamily="34" charset="0"/>
              </a:rPr>
              <a:t>ICC Commanders</a:t>
            </a:r>
          </a:p>
          <a:p>
            <a:pPr algn="ctr">
              <a:defRPr/>
            </a:pPr>
            <a:endParaRPr lang="en-US" sz="1200" b="1" dirty="0">
              <a:latin typeface="Copperplate Gothic Light" pitchFamily="34" charset="0"/>
            </a:endParaRPr>
          </a:p>
          <a:p>
            <a:pPr>
              <a:defRPr/>
            </a:pPr>
            <a:r>
              <a:rPr lang="en-US" sz="2000" b="1" dirty="0">
                <a:latin typeface="Calibri" pitchFamily="34" charset="0"/>
                <a:cs typeface="Calibri" pitchFamily="34" charset="0"/>
              </a:rPr>
              <a:t>Dummerston:  </a:t>
            </a:r>
            <a:r>
              <a:rPr lang="en-US" sz="2000" dirty="0">
                <a:latin typeface="Calibri" pitchFamily="34" charset="0"/>
                <a:cs typeface="Calibri" pitchFamily="34" charset="0"/>
              </a:rPr>
              <a:t>Joe Flynn</a:t>
            </a:r>
          </a:p>
          <a:p>
            <a:pPr>
              <a:defRPr/>
            </a:pPr>
            <a:r>
              <a:rPr lang="en-US" sz="2000" b="1" dirty="0">
                <a:latin typeface="Calibri" pitchFamily="34" charset="0"/>
                <a:cs typeface="Calibri" pitchFamily="34" charset="0"/>
              </a:rPr>
              <a:t>Rutland:    </a:t>
            </a:r>
            <a:r>
              <a:rPr lang="en-US" sz="2000" dirty="0">
                <a:latin typeface="Calibri" pitchFamily="34" charset="0"/>
                <a:cs typeface="Calibri" pitchFamily="34" charset="0"/>
              </a:rPr>
              <a:t>Gil Newbury</a:t>
            </a:r>
          </a:p>
          <a:p>
            <a:pPr>
              <a:defRPr/>
            </a:pPr>
            <a:r>
              <a:rPr lang="en-US" sz="2000" b="1" dirty="0">
                <a:latin typeface="Calibri" pitchFamily="34" charset="0"/>
                <a:cs typeface="Calibri" pitchFamily="34" charset="0"/>
              </a:rPr>
              <a:t>Northern: </a:t>
            </a:r>
            <a:r>
              <a:rPr lang="en-US" sz="2000" dirty="0">
                <a:latin typeface="Calibri" pitchFamily="34" charset="0"/>
                <a:cs typeface="Calibri" pitchFamily="34" charset="0"/>
              </a:rPr>
              <a:t>George  McCool</a:t>
            </a:r>
          </a:p>
        </p:txBody>
      </p:sp>
    </p:spTree>
    <p:extLst>
      <p:ext uri="{BB962C8B-B14F-4D97-AF65-F5344CB8AC3E}">
        <p14:creationId xmlns:p14="http://schemas.microsoft.com/office/powerpoint/2010/main" val="29613555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0"/>
            <a:ext cx="5943600" cy="6858000"/>
          </a:xfrm>
          <a:prstGeom prst="rect">
            <a:avLst/>
          </a:prstGeom>
        </p:spPr>
      </p:pic>
      <p:sp>
        <p:nvSpPr>
          <p:cNvPr id="4" name="TextBox 3"/>
          <p:cNvSpPr txBox="1"/>
          <p:nvPr/>
        </p:nvSpPr>
        <p:spPr>
          <a:xfrm>
            <a:off x="152400" y="152400"/>
            <a:ext cx="2667000" cy="3539430"/>
          </a:xfrm>
          <a:prstGeom prst="rect">
            <a:avLst/>
          </a:prstGeom>
          <a:noFill/>
        </p:spPr>
        <p:txBody>
          <a:bodyPr wrap="square" rtlCol="0">
            <a:spAutoFit/>
          </a:bodyPr>
          <a:lstStyle/>
          <a:p>
            <a:r>
              <a:rPr lang="en-US" sz="2800" dirty="0" smtClean="0">
                <a:solidFill>
                  <a:schemeClr val="tx2"/>
                </a:solidFill>
              </a:rPr>
              <a:t>Dummerston ICC located at </a:t>
            </a:r>
            <a:r>
              <a:rPr lang="en-US" sz="2800" dirty="0" err="1" smtClean="0">
                <a:solidFill>
                  <a:schemeClr val="tx2"/>
                </a:solidFill>
              </a:rPr>
              <a:t>VTrans</a:t>
            </a:r>
            <a:r>
              <a:rPr lang="en-US" sz="2800" dirty="0" smtClean="0">
                <a:solidFill>
                  <a:schemeClr val="tx2"/>
                </a:solidFill>
              </a:rPr>
              <a:t> D2 facility on Putney Road</a:t>
            </a:r>
            <a:r>
              <a:rPr lang="en-US" sz="2800" dirty="0">
                <a:solidFill>
                  <a:schemeClr val="tx2"/>
                </a:solidFill>
              </a:rPr>
              <a:t> </a:t>
            </a:r>
            <a:r>
              <a:rPr lang="en-US" sz="2800" dirty="0" smtClean="0">
                <a:solidFill>
                  <a:schemeClr val="tx2"/>
                </a:solidFill>
              </a:rPr>
              <a:t> </a:t>
            </a:r>
          </a:p>
          <a:p>
            <a:endParaRPr lang="en-US" sz="2800" dirty="0">
              <a:solidFill>
                <a:schemeClr val="tx2"/>
              </a:solidFill>
            </a:endParaRPr>
          </a:p>
          <a:p>
            <a:r>
              <a:rPr lang="en-US" sz="2800" dirty="0" smtClean="0">
                <a:solidFill>
                  <a:schemeClr val="tx2"/>
                </a:solidFill>
              </a:rPr>
              <a:t>Dummerston ICC covered 56 towns – </a:t>
            </a:r>
            <a:endParaRPr lang="en-US" sz="2800" dirty="0">
              <a:solidFill>
                <a:schemeClr val="tx2"/>
              </a:solidFill>
            </a:endParaRPr>
          </a:p>
        </p:txBody>
      </p:sp>
    </p:spTree>
    <p:extLst>
      <p:ext uri="{BB962C8B-B14F-4D97-AF65-F5344CB8AC3E}">
        <p14:creationId xmlns:p14="http://schemas.microsoft.com/office/powerpoint/2010/main" val="4163518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81904522"/>
              </p:ext>
            </p:extLst>
          </p:nvPr>
        </p:nvGraphicFramePr>
        <p:xfrm>
          <a:off x="2239963" y="412750"/>
          <a:ext cx="4664075" cy="6034088"/>
        </p:xfrm>
        <a:graphic>
          <a:graphicData uri="http://schemas.openxmlformats.org/presentationml/2006/ole">
            <mc:AlternateContent xmlns:mc="http://schemas.openxmlformats.org/markup-compatibility/2006">
              <mc:Choice xmlns:v="urn:schemas-microsoft-com:vml" Requires="v">
                <p:oleObj spid="_x0000_s1036" name="Acrobat Document" r:id="rId3" imgW="4663283" imgH="6034851" progId="AcroExch.Document.7">
                  <p:embed/>
                </p:oleObj>
              </mc:Choice>
              <mc:Fallback>
                <p:oleObj name="Acrobat Document" r:id="rId3" imgW="4663283" imgH="6034851" progId="AcroExch.Document.7">
                  <p:embed/>
                  <p:pic>
                    <p:nvPicPr>
                      <p:cNvPr id="0" name=""/>
                      <p:cNvPicPr/>
                      <p:nvPr/>
                    </p:nvPicPr>
                    <p:blipFill>
                      <a:blip r:embed="rId4"/>
                      <a:stretch>
                        <a:fillRect/>
                      </a:stretch>
                    </p:blipFill>
                    <p:spPr>
                      <a:xfrm>
                        <a:off x="2239963" y="412750"/>
                        <a:ext cx="4664075" cy="6034088"/>
                      </a:xfrm>
                      <a:prstGeom prst="rect">
                        <a:avLst/>
                      </a:prstGeom>
                    </p:spPr>
                  </p:pic>
                </p:oleObj>
              </mc:Fallback>
            </mc:AlternateContent>
          </a:graphicData>
        </a:graphic>
      </p:graphicFrame>
    </p:spTree>
    <p:extLst>
      <p:ext uri="{BB962C8B-B14F-4D97-AF65-F5344CB8AC3E}">
        <p14:creationId xmlns:p14="http://schemas.microsoft.com/office/powerpoint/2010/main" val="4149060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5400"/>
            <a:ext cx="8229600" cy="1143000"/>
          </a:xfrm>
        </p:spPr>
        <p:txBody>
          <a:bodyPr>
            <a:normAutofit/>
          </a:bodyPr>
          <a:lstStyle/>
          <a:p>
            <a:pPr algn="ctr" eaLnBrk="1" hangingPunct="1"/>
            <a:r>
              <a:rPr lang="en-US" sz="4000" dirty="0" smtClean="0">
                <a:solidFill>
                  <a:schemeClr val="tx2"/>
                </a:solidFill>
              </a:rPr>
              <a:t>Hurricane  / TS Irene - Storm Tracks</a:t>
            </a:r>
          </a:p>
        </p:txBody>
      </p:sp>
      <p:sp>
        <p:nvSpPr>
          <p:cNvPr id="8195" name="Text Placeholder 3"/>
          <p:cNvSpPr>
            <a:spLocks noGrp="1"/>
          </p:cNvSpPr>
          <p:nvPr>
            <p:ph type="body" idx="1"/>
          </p:nvPr>
        </p:nvSpPr>
        <p:spPr>
          <a:xfrm>
            <a:off x="446049" y="1493045"/>
            <a:ext cx="4040188" cy="639762"/>
          </a:xfrm>
        </p:spPr>
        <p:txBody>
          <a:bodyPr>
            <a:normAutofit fontScale="92500" lnSpcReduction="20000"/>
          </a:bodyPr>
          <a:lstStyle/>
          <a:p>
            <a:pPr algn="ctr" eaLnBrk="1" hangingPunct="1"/>
            <a:r>
              <a:rPr lang="en-US" dirty="0" smtClean="0">
                <a:solidFill>
                  <a:schemeClr val="tx2"/>
                </a:solidFill>
              </a:rPr>
              <a:t>Irene’s Track – August 20th to August 28th, 2011</a:t>
            </a:r>
          </a:p>
        </p:txBody>
      </p:sp>
      <p:sp>
        <p:nvSpPr>
          <p:cNvPr id="8196" name="Text Placeholder 5"/>
          <p:cNvSpPr>
            <a:spLocks noGrp="1"/>
          </p:cNvSpPr>
          <p:nvPr>
            <p:ph type="body" sz="half" idx="3"/>
          </p:nvPr>
        </p:nvSpPr>
        <p:spPr>
          <a:xfrm>
            <a:off x="4645025" y="1494632"/>
            <a:ext cx="4041775" cy="639762"/>
          </a:xfrm>
        </p:spPr>
        <p:txBody>
          <a:bodyPr>
            <a:normAutofit fontScale="92500" lnSpcReduction="20000"/>
          </a:bodyPr>
          <a:lstStyle/>
          <a:p>
            <a:pPr algn="ctr" eaLnBrk="1" hangingPunct="1"/>
            <a:r>
              <a:rPr lang="en-US" dirty="0" smtClean="0">
                <a:solidFill>
                  <a:schemeClr val="tx2"/>
                </a:solidFill>
              </a:rPr>
              <a:t>Irene’s Track across New England  August 28, 2011 </a:t>
            </a:r>
          </a:p>
        </p:txBody>
      </p:sp>
      <p:pic>
        <p:nvPicPr>
          <p:cNvPr id="8197" name="Picture 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46049" y="2595302"/>
            <a:ext cx="4040188" cy="3925887"/>
          </a:xfrm>
          <a:ln>
            <a:solidFill>
              <a:srgbClr val="006600"/>
            </a:solidFill>
          </a:ln>
        </p:spPr>
      </p:pic>
      <p:pic>
        <p:nvPicPr>
          <p:cNvPr id="8198" name="Picture 3"/>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4645025" y="2595302"/>
            <a:ext cx="4041775" cy="3925887"/>
          </a:xfrm>
          <a:ln>
            <a:solidFill>
              <a:srgbClr val="006600"/>
            </a:solidFill>
          </a:ln>
        </p:spPr>
      </p:pic>
    </p:spTree>
    <p:extLst>
      <p:ext uri="{BB962C8B-B14F-4D97-AF65-F5344CB8AC3E}">
        <p14:creationId xmlns:p14="http://schemas.microsoft.com/office/powerpoint/2010/main" val="82888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rPr>
              <a:t>Activity at Dummerston ICC</a:t>
            </a:r>
            <a:endParaRPr lang="en-US" dirty="0">
              <a:solidFill>
                <a:schemeClr val="tx2"/>
              </a:solidFill>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86248" y="1600200"/>
            <a:ext cx="3380503" cy="4525963"/>
          </a:xfr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060347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Meetings and Map Reading</a:t>
            </a:r>
            <a:endParaRPr lang="en-US" dirty="0">
              <a:solidFill>
                <a:schemeClr val="tx2"/>
              </a:solidFill>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86248" y="1600200"/>
            <a:ext cx="3380503" cy="4525963"/>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7248" y="1600200"/>
            <a:ext cx="3380503" cy="4525963"/>
          </a:xfrm>
        </p:spPr>
      </p:pic>
      <p:sp>
        <p:nvSpPr>
          <p:cNvPr id="5" name="TextBox 4"/>
          <p:cNvSpPr txBox="1"/>
          <p:nvPr/>
        </p:nvSpPr>
        <p:spPr>
          <a:xfrm>
            <a:off x="2133600" y="3124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18525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2562621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41220487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328510"/>
            <a:ext cx="8991600" cy="1446550"/>
          </a:xfrm>
          <a:prstGeom prst="rect">
            <a:avLst/>
          </a:prstGeom>
          <a:noFill/>
        </p:spPr>
        <p:txBody>
          <a:bodyPr wrap="square" rtlCol="0">
            <a:spAutoFit/>
          </a:bodyPr>
          <a:lstStyle/>
          <a:p>
            <a:r>
              <a:rPr lang="en-US" sz="4400" dirty="0">
                <a:solidFill>
                  <a:schemeClr val="tx2"/>
                </a:solidFill>
              </a:rPr>
              <a:t>Understanding the landscape and major obstacles –</a:t>
            </a:r>
          </a:p>
        </p:txBody>
      </p:sp>
      <p:sp>
        <p:nvSpPr>
          <p:cNvPr id="3" name="Rectangle 2"/>
          <p:cNvSpPr/>
          <p:nvPr/>
        </p:nvSpPr>
        <p:spPr>
          <a:xfrm>
            <a:off x="440987" y="1775060"/>
            <a:ext cx="8382000" cy="4862870"/>
          </a:xfrm>
          <a:prstGeom prst="rect">
            <a:avLst/>
          </a:prstGeom>
        </p:spPr>
        <p:txBody>
          <a:bodyPr wrap="square">
            <a:spAutoFit/>
          </a:bodyPr>
          <a:lstStyle/>
          <a:p>
            <a:pPr marL="457200" indent="-457200">
              <a:spcAft>
                <a:spcPts val="600"/>
              </a:spcAft>
              <a:buFont typeface="Arial" pitchFamily="34" charset="0"/>
              <a:buChar char="•"/>
            </a:pPr>
            <a:r>
              <a:rPr lang="en-US" sz="2800" dirty="0">
                <a:solidFill>
                  <a:schemeClr val="tx2"/>
                </a:solidFill>
              </a:rPr>
              <a:t>Telecommunications were down</a:t>
            </a:r>
          </a:p>
          <a:p>
            <a:pPr marL="457200" indent="-457200">
              <a:spcAft>
                <a:spcPts val="600"/>
              </a:spcAft>
              <a:buFont typeface="Arial" pitchFamily="34" charset="0"/>
              <a:buChar char="•"/>
            </a:pPr>
            <a:r>
              <a:rPr lang="en-US" sz="2800" dirty="0" err="1" smtClean="0">
                <a:solidFill>
                  <a:schemeClr val="tx2"/>
                </a:solidFill>
                <a:cs typeface="Calibri" pitchFamily="34" charset="0"/>
              </a:rPr>
              <a:t>VTrans</a:t>
            </a:r>
            <a:r>
              <a:rPr lang="en-US" sz="2800" dirty="0" smtClean="0">
                <a:solidFill>
                  <a:schemeClr val="tx2"/>
                </a:solidFill>
                <a:cs typeface="Calibri" pitchFamily="34" charset="0"/>
              </a:rPr>
              <a:t> </a:t>
            </a:r>
            <a:r>
              <a:rPr lang="en-US" sz="2800" dirty="0">
                <a:solidFill>
                  <a:schemeClr val="tx2"/>
                </a:solidFill>
                <a:cs typeface="Calibri" pitchFamily="34" charset="0"/>
              </a:rPr>
              <a:t>District 1 radio system was down </a:t>
            </a:r>
          </a:p>
          <a:p>
            <a:pPr marL="457200" indent="-457200">
              <a:spcAft>
                <a:spcPts val="600"/>
              </a:spcAft>
              <a:buFont typeface="Arial" pitchFamily="34" charset="0"/>
              <a:buChar char="•"/>
            </a:pPr>
            <a:r>
              <a:rPr lang="en-US" sz="2800" dirty="0" smtClean="0">
                <a:solidFill>
                  <a:schemeClr val="tx2"/>
                </a:solidFill>
                <a:cs typeface="Calibri" pitchFamily="34" charset="0"/>
              </a:rPr>
              <a:t>Southern Vermont - poor cell coverage </a:t>
            </a:r>
          </a:p>
          <a:p>
            <a:pPr marL="457200" indent="-457200">
              <a:spcAft>
                <a:spcPts val="600"/>
              </a:spcAft>
              <a:buFont typeface="Arial" pitchFamily="34" charset="0"/>
              <a:buChar char="•"/>
            </a:pPr>
            <a:r>
              <a:rPr lang="en-US" sz="2800" dirty="0" smtClean="0">
                <a:solidFill>
                  <a:schemeClr val="tx2"/>
                </a:solidFill>
                <a:cs typeface="Calibri" pitchFamily="34" charset="0"/>
              </a:rPr>
              <a:t>Information </a:t>
            </a:r>
            <a:r>
              <a:rPr lang="en-US" sz="2800" dirty="0">
                <a:solidFill>
                  <a:schemeClr val="tx2"/>
                </a:solidFill>
                <a:cs typeface="Calibri" pitchFamily="34" charset="0"/>
              </a:rPr>
              <a:t>flow to-and-from Montpelier, and amongst  responders, was </a:t>
            </a:r>
            <a:r>
              <a:rPr lang="en-US" sz="2800" dirty="0" smtClean="0">
                <a:solidFill>
                  <a:schemeClr val="tx2"/>
                </a:solidFill>
                <a:cs typeface="Calibri" pitchFamily="34" charset="0"/>
              </a:rPr>
              <a:t>very difficult.</a:t>
            </a:r>
          </a:p>
          <a:p>
            <a:pPr marL="457200" indent="-457200">
              <a:spcAft>
                <a:spcPts val="600"/>
              </a:spcAft>
              <a:buFont typeface="Arial" pitchFamily="34" charset="0"/>
              <a:buChar char="•"/>
            </a:pPr>
            <a:r>
              <a:rPr lang="en-US" sz="2800" dirty="0" smtClean="0">
                <a:solidFill>
                  <a:schemeClr val="tx2"/>
                </a:solidFill>
                <a:cs typeface="Calibri" pitchFamily="34" charset="0"/>
              </a:rPr>
              <a:t>Scope </a:t>
            </a:r>
            <a:r>
              <a:rPr lang="en-US" sz="2800" dirty="0">
                <a:solidFill>
                  <a:schemeClr val="tx2"/>
                </a:solidFill>
                <a:cs typeface="Calibri" pitchFamily="34" charset="0"/>
              </a:rPr>
              <a:t>of problems was broad (debris, hazmat, scour, landslides, utility damage, structural damage, etc. </a:t>
            </a:r>
            <a:r>
              <a:rPr lang="en-US" sz="2800" dirty="0" smtClean="0">
                <a:solidFill>
                  <a:schemeClr val="tx2"/>
                </a:solidFill>
                <a:cs typeface="Calibri" pitchFamily="34" charset="0"/>
              </a:rPr>
              <a:t>)</a:t>
            </a:r>
          </a:p>
          <a:p>
            <a:pPr marL="457200" indent="-457200">
              <a:spcAft>
                <a:spcPts val="600"/>
              </a:spcAft>
              <a:buFont typeface="Arial" pitchFamily="34" charset="0"/>
              <a:buChar char="•"/>
            </a:pPr>
            <a:r>
              <a:rPr lang="en-US" sz="2800" dirty="0" smtClean="0">
                <a:solidFill>
                  <a:schemeClr val="tx2"/>
                </a:solidFill>
                <a:cs typeface="Calibri" pitchFamily="34" charset="0"/>
              </a:rPr>
              <a:t>Scope </a:t>
            </a:r>
            <a:r>
              <a:rPr lang="en-US" sz="2800" dirty="0">
                <a:solidFill>
                  <a:schemeClr val="tx2"/>
                </a:solidFill>
                <a:cs typeface="Calibri" pitchFamily="34" charset="0"/>
              </a:rPr>
              <a:t>of </a:t>
            </a:r>
            <a:r>
              <a:rPr lang="en-US" sz="2800" dirty="0" smtClean="0">
                <a:solidFill>
                  <a:schemeClr val="tx2"/>
                </a:solidFill>
                <a:cs typeface="Calibri" pitchFamily="34" charset="0"/>
              </a:rPr>
              <a:t>damage </a:t>
            </a:r>
            <a:r>
              <a:rPr lang="en-US" sz="2800" dirty="0">
                <a:solidFill>
                  <a:schemeClr val="tx2"/>
                </a:solidFill>
                <a:cs typeface="Calibri" pitchFamily="34" charset="0"/>
              </a:rPr>
              <a:t>to </a:t>
            </a:r>
            <a:r>
              <a:rPr lang="en-US" sz="2800" dirty="0" smtClean="0">
                <a:solidFill>
                  <a:schemeClr val="tx2"/>
                </a:solidFill>
                <a:cs typeface="Calibri" pitchFamily="34" charset="0"/>
              </a:rPr>
              <a:t>Towns - impossible </a:t>
            </a:r>
            <a:r>
              <a:rPr lang="en-US" sz="2800" dirty="0">
                <a:solidFill>
                  <a:schemeClr val="tx2"/>
                </a:solidFill>
                <a:cs typeface="Calibri" pitchFamily="34" charset="0"/>
              </a:rPr>
              <a:t>to </a:t>
            </a:r>
            <a:r>
              <a:rPr lang="en-US" sz="2800" dirty="0" smtClean="0">
                <a:solidFill>
                  <a:schemeClr val="tx2"/>
                </a:solidFill>
                <a:cs typeface="Calibri" pitchFamily="34" charset="0"/>
              </a:rPr>
              <a:t>quantify</a:t>
            </a:r>
          </a:p>
          <a:p>
            <a:pPr marL="457200" indent="-457200">
              <a:spcAft>
                <a:spcPts val="600"/>
              </a:spcAft>
              <a:buFont typeface="Arial" pitchFamily="34" charset="0"/>
              <a:buChar char="•"/>
            </a:pPr>
            <a:r>
              <a:rPr lang="en-US" sz="2800" dirty="0" smtClean="0">
                <a:solidFill>
                  <a:schemeClr val="tx2"/>
                </a:solidFill>
                <a:cs typeface="Calibri" pitchFamily="34" charset="0"/>
              </a:rPr>
              <a:t>Response </a:t>
            </a:r>
            <a:r>
              <a:rPr lang="en-US" sz="2800" dirty="0">
                <a:solidFill>
                  <a:schemeClr val="tx2"/>
                </a:solidFill>
                <a:cs typeface="Calibri" pitchFamily="34" charset="0"/>
              </a:rPr>
              <a:t>to the emergency could not be effectively managed by following normal operating protocols</a:t>
            </a:r>
          </a:p>
        </p:txBody>
      </p:sp>
    </p:spTree>
    <p:extLst>
      <p:ext uri="{BB962C8B-B14F-4D97-AF65-F5344CB8AC3E}">
        <p14:creationId xmlns:p14="http://schemas.microsoft.com/office/powerpoint/2010/main" val="2901177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400800"/>
          </a:xfrm>
          <a:prstGeom prst="rect">
            <a:avLst/>
          </a:prstGeom>
        </p:spPr>
      </p:pic>
    </p:spTree>
    <p:extLst>
      <p:ext uri="{BB962C8B-B14F-4D97-AF65-F5344CB8AC3E}">
        <p14:creationId xmlns:p14="http://schemas.microsoft.com/office/powerpoint/2010/main" val="3225161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ps\Home\HQ\jflynn\My Documents\My Pictures\iphone\IMG_0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
            <a:ext cx="51223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147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685800" y="220696"/>
            <a:ext cx="7499350" cy="914400"/>
          </a:xfrm>
          <a:prstGeom prst="rect">
            <a:avLst/>
          </a:prstGeom>
        </p:spPr>
        <p:txBody>
          <a:bodyPr anchor="ctr">
            <a:noAutofit/>
          </a:bodyPr>
          <a:lstStyle/>
          <a:p>
            <a:pPr algn="ctr" eaLnBrk="0" hangingPunct="0">
              <a:defRPr/>
            </a:pPr>
            <a:r>
              <a:rPr lang="en-US" sz="4400" dirty="0">
                <a:solidFill>
                  <a:schemeClr val="tx2"/>
                </a:solidFill>
                <a:latin typeface="Calibri" pitchFamily="34" charset="0"/>
                <a:ea typeface="+mj-ea"/>
                <a:cs typeface="Calibri" pitchFamily="34" charset="0"/>
              </a:rPr>
              <a:t>Our Goals</a:t>
            </a:r>
          </a:p>
        </p:txBody>
      </p:sp>
      <p:sp>
        <p:nvSpPr>
          <p:cNvPr id="6" name="Content Placeholder 2"/>
          <p:cNvSpPr txBox="1">
            <a:spLocks/>
          </p:cNvSpPr>
          <p:nvPr/>
        </p:nvSpPr>
        <p:spPr bwMode="auto">
          <a:xfrm>
            <a:off x="304799" y="1057275"/>
            <a:ext cx="8766175" cy="5486400"/>
          </a:xfrm>
          <a:prstGeom prst="rect">
            <a:avLst/>
          </a:prstGeom>
          <a:noFill/>
          <a:ln w="9525">
            <a:noFill/>
            <a:miter lim="800000"/>
            <a:headEnd/>
            <a:tailEnd/>
          </a:ln>
        </p:spPr>
        <p:txBody>
          <a:bodyPr/>
          <a:lstStyle/>
          <a:p>
            <a:pPr marL="425450" indent="-342900" eaLnBrk="0" hangingPunct="0">
              <a:spcBef>
                <a:spcPts val="600"/>
              </a:spcBef>
              <a:buClr>
                <a:schemeClr val="tx2"/>
              </a:buClr>
              <a:buSzPct val="80000"/>
              <a:buFont typeface="Arial" pitchFamily="34" charset="0"/>
              <a:buChar char="•"/>
              <a:defRPr/>
            </a:pPr>
            <a:r>
              <a:rPr lang="en-US" sz="2800" u="sng" dirty="0" smtClean="0">
                <a:solidFill>
                  <a:schemeClr val="tx2"/>
                </a:solidFill>
                <a:latin typeface="+mn-lt"/>
                <a:cs typeface="+mn-cs"/>
              </a:rPr>
              <a:t>Establish </a:t>
            </a:r>
            <a:r>
              <a:rPr lang="en-US" sz="2800" u="sng" dirty="0">
                <a:solidFill>
                  <a:schemeClr val="tx2"/>
                </a:solidFill>
                <a:latin typeface="+mn-lt"/>
                <a:cs typeface="+mn-cs"/>
              </a:rPr>
              <a:t>emergency access</a:t>
            </a:r>
            <a:r>
              <a:rPr lang="en-US" sz="2800" dirty="0">
                <a:solidFill>
                  <a:schemeClr val="tx2"/>
                </a:solidFill>
                <a:latin typeface="+mn-lt"/>
                <a:cs typeface="+mn-cs"/>
              </a:rPr>
              <a:t> </a:t>
            </a:r>
            <a:r>
              <a:rPr lang="en-US" sz="2800" dirty="0" smtClean="0">
                <a:solidFill>
                  <a:schemeClr val="tx2"/>
                </a:solidFill>
              </a:rPr>
              <a:t>- </a:t>
            </a:r>
            <a:r>
              <a:rPr lang="en-US" sz="2800" dirty="0" smtClean="0">
                <a:solidFill>
                  <a:schemeClr val="tx2"/>
                </a:solidFill>
                <a:latin typeface="+mn-lt"/>
                <a:cs typeface="+mn-cs"/>
              </a:rPr>
              <a:t>cutoff/isolated </a:t>
            </a:r>
            <a:r>
              <a:rPr lang="en-US" sz="2800" dirty="0">
                <a:solidFill>
                  <a:schemeClr val="tx2"/>
                </a:solidFill>
                <a:latin typeface="+mn-lt"/>
                <a:cs typeface="+mn-cs"/>
              </a:rPr>
              <a:t>towns &amp; locations within </a:t>
            </a:r>
            <a:r>
              <a:rPr lang="en-US" sz="2800" dirty="0" smtClean="0">
                <a:solidFill>
                  <a:schemeClr val="tx2"/>
                </a:solidFill>
                <a:latin typeface="+mn-lt"/>
                <a:cs typeface="+mn-cs"/>
              </a:rPr>
              <a:t>communities</a:t>
            </a:r>
            <a:endParaRPr lang="en-US" sz="2800" dirty="0">
              <a:solidFill>
                <a:schemeClr val="tx2"/>
              </a:solidFill>
            </a:endParaRPr>
          </a:p>
          <a:p>
            <a:pPr marL="425450" indent="-342900" eaLnBrk="0" hangingPunct="0">
              <a:spcBef>
                <a:spcPts val="600"/>
              </a:spcBef>
              <a:buClr>
                <a:schemeClr val="tx2"/>
              </a:buClr>
              <a:buSzPct val="80000"/>
              <a:buFont typeface="Arial" pitchFamily="34" charset="0"/>
              <a:buChar char="•"/>
              <a:defRPr/>
            </a:pPr>
            <a:r>
              <a:rPr lang="en-US" sz="2800" u="sng" dirty="0" smtClean="0">
                <a:solidFill>
                  <a:schemeClr val="tx2"/>
                </a:solidFill>
                <a:latin typeface="+mn-lt"/>
                <a:cs typeface="+mn-cs"/>
              </a:rPr>
              <a:t>Establish </a:t>
            </a:r>
            <a:r>
              <a:rPr lang="en-US" sz="2800" u="sng" dirty="0">
                <a:solidFill>
                  <a:schemeClr val="tx2"/>
                </a:solidFill>
                <a:latin typeface="+mn-lt"/>
                <a:cs typeface="+mn-cs"/>
              </a:rPr>
              <a:t>access for utility companies</a:t>
            </a:r>
            <a:r>
              <a:rPr lang="en-US" sz="2800" dirty="0">
                <a:solidFill>
                  <a:schemeClr val="tx2"/>
                </a:solidFill>
                <a:latin typeface="+mn-lt"/>
                <a:cs typeface="+mn-cs"/>
              </a:rPr>
              <a:t> </a:t>
            </a:r>
            <a:r>
              <a:rPr lang="en-US" sz="2800" dirty="0" smtClean="0">
                <a:solidFill>
                  <a:schemeClr val="tx2"/>
                </a:solidFill>
              </a:rPr>
              <a:t>- </a:t>
            </a:r>
            <a:r>
              <a:rPr lang="en-US" sz="2800" dirty="0" smtClean="0">
                <a:solidFill>
                  <a:schemeClr val="tx2"/>
                </a:solidFill>
                <a:latin typeface="+mn-lt"/>
                <a:cs typeface="+mn-cs"/>
              </a:rPr>
              <a:t>restore </a:t>
            </a:r>
            <a:r>
              <a:rPr lang="en-US" sz="2800" dirty="0">
                <a:solidFill>
                  <a:schemeClr val="tx2"/>
                </a:solidFill>
                <a:latin typeface="+mn-lt"/>
                <a:cs typeface="+mn-cs"/>
              </a:rPr>
              <a:t>power to areas that are still cut </a:t>
            </a:r>
            <a:r>
              <a:rPr lang="en-US" sz="2800" dirty="0" smtClean="0">
                <a:solidFill>
                  <a:schemeClr val="tx2"/>
                </a:solidFill>
                <a:latin typeface="+mn-lt"/>
                <a:cs typeface="+mn-cs"/>
              </a:rPr>
              <a:t>off</a:t>
            </a:r>
          </a:p>
          <a:p>
            <a:pPr marL="425450" indent="-342900" eaLnBrk="0" hangingPunct="0">
              <a:spcBef>
                <a:spcPts val="600"/>
              </a:spcBef>
              <a:buClr>
                <a:schemeClr val="tx2"/>
              </a:buClr>
              <a:buSzPct val="80000"/>
              <a:buFont typeface="Arial" pitchFamily="34" charset="0"/>
              <a:buChar char="•"/>
              <a:defRPr/>
            </a:pPr>
            <a:r>
              <a:rPr lang="en-US" sz="2800" u="sng" dirty="0" smtClean="0">
                <a:solidFill>
                  <a:schemeClr val="tx2"/>
                </a:solidFill>
                <a:latin typeface="+mn-lt"/>
                <a:cs typeface="+mn-cs"/>
              </a:rPr>
              <a:t>Establish public mobility</a:t>
            </a:r>
            <a:r>
              <a:rPr lang="en-US" sz="2800" dirty="0" smtClean="0">
                <a:solidFill>
                  <a:schemeClr val="tx2"/>
                </a:solidFill>
                <a:latin typeface="+mn-lt"/>
                <a:cs typeface="+mn-cs"/>
              </a:rPr>
              <a:t> - towns that had emergency </a:t>
            </a:r>
            <a:r>
              <a:rPr lang="en-US" sz="2800" dirty="0">
                <a:solidFill>
                  <a:schemeClr val="tx2"/>
                </a:solidFill>
                <a:latin typeface="+mn-lt"/>
                <a:cs typeface="+mn-cs"/>
              </a:rPr>
              <a:t>access only </a:t>
            </a:r>
          </a:p>
          <a:p>
            <a:pPr marL="425450" indent="-342900" eaLnBrk="0" hangingPunct="0">
              <a:spcBef>
                <a:spcPts val="600"/>
              </a:spcBef>
              <a:buClr>
                <a:schemeClr val="tx2"/>
              </a:buClr>
              <a:buSzPct val="80000"/>
              <a:buFont typeface="Arial" pitchFamily="34" charset="0"/>
              <a:buChar char="•"/>
              <a:defRPr/>
            </a:pPr>
            <a:r>
              <a:rPr lang="en-US" sz="2800" u="sng" dirty="0">
                <a:solidFill>
                  <a:schemeClr val="tx2"/>
                </a:solidFill>
              </a:rPr>
              <a:t>Establish East/West </a:t>
            </a:r>
            <a:r>
              <a:rPr lang="en-US" sz="2800" u="sng" dirty="0" smtClean="0">
                <a:solidFill>
                  <a:schemeClr val="tx2"/>
                </a:solidFill>
              </a:rPr>
              <a:t>mobility</a:t>
            </a:r>
            <a:r>
              <a:rPr lang="en-US" sz="2800" dirty="0" smtClean="0">
                <a:solidFill>
                  <a:schemeClr val="tx2"/>
                </a:solidFill>
                <a:latin typeface="+mn-lt"/>
                <a:cs typeface="+mn-cs"/>
              </a:rPr>
              <a:t> - along corridors </a:t>
            </a:r>
            <a:r>
              <a:rPr lang="en-US" sz="2800" dirty="0">
                <a:solidFill>
                  <a:schemeClr val="tx2"/>
                </a:solidFill>
                <a:latin typeface="+mn-lt"/>
                <a:cs typeface="+mn-cs"/>
              </a:rPr>
              <a:t>(to include truck traffic/commerce</a:t>
            </a:r>
            <a:r>
              <a:rPr lang="en-US" sz="2800" dirty="0" smtClean="0">
                <a:solidFill>
                  <a:schemeClr val="tx2"/>
                </a:solidFill>
                <a:latin typeface="+mn-lt"/>
                <a:cs typeface="+mn-cs"/>
              </a:rPr>
              <a:t>)</a:t>
            </a:r>
            <a:endParaRPr lang="en-US" sz="2800" dirty="0">
              <a:solidFill>
                <a:schemeClr val="tx2"/>
              </a:solidFill>
              <a:latin typeface="+mn-lt"/>
              <a:cs typeface="+mn-cs"/>
            </a:endParaRPr>
          </a:p>
          <a:p>
            <a:pPr marL="425450" indent="-342900" eaLnBrk="0" hangingPunct="0">
              <a:spcBef>
                <a:spcPts val="600"/>
              </a:spcBef>
              <a:buClr>
                <a:schemeClr val="tx2"/>
              </a:buClr>
              <a:buSzPct val="80000"/>
              <a:buFont typeface="Arial" pitchFamily="34" charset="0"/>
              <a:buChar char="•"/>
              <a:defRPr/>
            </a:pPr>
            <a:r>
              <a:rPr lang="en-US" sz="2800" u="sng" dirty="0" smtClean="0">
                <a:solidFill>
                  <a:schemeClr val="tx2"/>
                </a:solidFill>
                <a:latin typeface="+mn-lt"/>
                <a:cs typeface="+mn-cs"/>
              </a:rPr>
              <a:t>Inspect </a:t>
            </a:r>
            <a:r>
              <a:rPr lang="en-US" sz="2800" u="sng" dirty="0">
                <a:solidFill>
                  <a:schemeClr val="tx2"/>
                </a:solidFill>
                <a:latin typeface="+mn-lt"/>
                <a:cs typeface="+mn-cs"/>
              </a:rPr>
              <a:t>all bridges</a:t>
            </a:r>
            <a:r>
              <a:rPr lang="en-US" sz="2800" dirty="0">
                <a:solidFill>
                  <a:schemeClr val="tx2"/>
                </a:solidFill>
                <a:latin typeface="+mn-lt"/>
                <a:cs typeface="+mn-cs"/>
              </a:rPr>
              <a:t> of </a:t>
            </a:r>
            <a:r>
              <a:rPr lang="en-US" sz="2800" dirty="0" smtClean="0">
                <a:solidFill>
                  <a:schemeClr val="tx2"/>
                </a:solidFill>
                <a:latin typeface="+mn-lt"/>
                <a:cs typeface="+mn-cs"/>
              </a:rPr>
              <a:t>concern</a:t>
            </a:r>
          </a:p>
          <a:p>
            <a:pPr marL="425450" indent="-342900" eaLnBrk="0" hangingPunct="0">
              <a:spcBef>
                <a:spcPts val="600"/>
              </a:spcBef>
              <a:buClr>
                <a:schemeClr val="tx2"/>
              </a:buClr>
              <a:buSzPct val="80000"/>
              <a:buFont typeface="Arial" pitchFamily="34" charset="0"/>
              <a:buChar char="•"/>
              <a:defRPr/>
            </a:pPr>
            <a:endParaRPr lang="en-US" sz="2800" dirty="0">
              <a:solidFill>
                <a:schemeClr val="tx2"/>
              </a:solidFill>
            </a:endParaRPr>
          </a:p>
          <a:p>
            <a:pPr marL="425450" indent="-342900" eaLnBrk="0" hangingPunct="0">
              <a:spcBef>
                <a:spcPts val="600"/>
              </a:spcBef>
              <a:buClr>
                <a:schemeClr val="tx2"/>
              </a:buClr>
              <a:buSzPct val="80000"/>
              <a:buFont typeface="Arial" pitchFamily="34" charset="0"/>
              <a:buChar char="•"/>
              <a:defRPr/>
            </a:pPr>
            <a:r>
              <a:rPr lang="en-US" sz="2800" u="sng" dirty="0" smtClean="0">
                <a:solidFill>
                  <a:schemeClr val="tx2"/>
                </a:solidFill>
                <a:latin typeface="+mn-lt"/>
                <a:cs typeface="+mn-cs"/>
              </a:rPr>
              <a:t>Prepare for winter operations</a:t>
            </a:r>
            <a:r>
              <a:rPr lang="en-US" sz="2800" dirty="0" smtClean="0">
                <a:solidFill>
                  <a:schemeClr val="tx2"/>
                </a:solidFill>
                <a:latin typeface="+mn-lt"/>
                <a:cs typeface="+mn-cs"/>
              </a:rPr>
              <a:t>   </a:t>
            </a:r>
          </a:p>
        </p:txBody>
      </p:sp>
      <p:sp>
        <p:nvSpPr>
          <p:cNvPr id="7" name="Slide Number Placeholder 3"/>
          <p:cNvSpPr txBox="1">
            <a:spLocks/>
          </p:cNvSpPr>
          <p:nvPr/>
        </p:nvSpPr>
        <p:spPr>
          <a:xfrm>
            <a:off x="8613775" y="6305550"/>
            <a:ext cx="457200" cy="476250"/>
          </a:xfrm>
          <a:prstGeom prst="rect">
            <a:avLst/>
          </a:prstGeom>
        </p:spPr>
        <p:txBody>
          <a:bodyPr anchor="b"/>
          <a:lstStyle/>
          <a:p>
            <a:pPr algn="ctr">
              <a:defRPr/>
            </a:pPr>
            <a:fld id="{699D3E51-AAA6-4302-B36F-C68DC8F38433}" type="slidenum">
              <a:rPr lang="en-US" sz="1200">
                <a:solidFill>
                  <a:schemeClr val="bg2">
                    <a:shade val="50000"/>
                    <a:satMod val="200000"/>
                  </a:schemeClr>
                </a:solidFill>
              </a:rPr>
              <a:pPr algn="ctr">
                <a:defRPr/>
              </a:pPr>
              <a:t>47</a:t>
            </a:fld>
            <a:endParaRPr lang="en-US" sz="1200">
              <a:solidFill>
                <a:schemeClr val="bg2">
                  <a:shade val="50000"/>
                  <a:satMod val="200000"/>
                </a:schemeClr>
              </a:solidFill>
            </a:endParaRPr>
          </a:p>
        </p:txBody>
      </p:sp>
    </p:spTree>
    <p:extLst>
      <p:ext uri="{BB962C8B-B14F-4D97-AF65-F5344CB8AC3E}">
        <p14:creationId xmlns:p14="http://schemas.microsoft.com/office/powerpoint/2010/main" val="1138439607"/>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2400" y="228600"/>
            <a:ext cx="8686800" cy="769441"/>
          </a:xfrm>
          <a:prstGeom prst="rect">
            <a:avLst/>
          </a:prstGeom>
          <a:noFill/>
        </p:spPr>
        <p:txBody>
          <a:bodyPr wrap="square" rtlCol="0">
            <a:spAutoFit/>
          </a:bodyPr>
          <a:lstStyle/>
          <a:p>
            <a:pPr algn="ctr"/>
            <a:r>
              <a:rPr lang="en-US" sz="4400" dirty="0" smtClean="0">
                <a:solidFill>
                  <a:schemeClr val="tx2"/>
                </a:solidFill>
              </a:rPr>
              <a:t>Time Management</a:t>
            </a:r>
            <a:endParaRPr lang="en-US" sz="3200" b="1" dirty="0">
              <a:solidFill>
                <a:schemeClr val="tx2"/>
              </a:solidFill>
            </a:endParaRPr>
          </a:p>
        </p:txBody>
      </p:sp>
      <p:sp>
        <p:nvSpPr>
          <p:cNvPr id="5" name="TextBox 4"/>
          <p:cNvSpPr txBox="1"/>
          <p:nvPr/>
        </p:nvSpPr>
        <p:spPr>
          <a:xfrm>
            <a:off x="304800" y="1143000"/>
            <a:ext cx="8382000" cy="4965462"/>
          </a:xfrm>
          <a:prstGeom prst="rect">
            <a:avLst/>
          </a:prstGeom>
          <a:noFill/>
        </p:spPr>
        <p:txBody>
          <a:bodyPr wrap="square" rtlCol="0">
            <a:spAutoFit/>
          </a:bodyPr>
          <a:lstStyle/>
          <a:p>
            <a:pPr marL="457200" indent="-457200">
              <a:lnSpc>
                <a:spcPts val="3760"/>
              </a:lnSpc>
              <a:buFont typeface="Arial" pitchFamily="34" charset="0"/>
              <a:buChar char="•"/>
            </a:pPr>
            <a:r>
              <a:rPr lang="en-US" sz="2800" dirty="0">
                <a:solidFill>
                  <a:schemeClr val="tx2"/>
                </a:solidFill>
              </a:rPr>
              <a:t>F</a:t>
            </a:r>
            <a:r>
              <a:rPr lang="en-US" sz="2800" dirty="0" smtClean="0">
                <a:solidFill>
                  <a:schemeClr val="tx2"/>
                </a:solidFill>
              </a:rPr>
              <a:t>irst 5 days - nearly 24/7</a:t>
            </a:r>
          </a:p>
          <a:p>
            <a:pPr marL="457200" indent="-457200">
              <a:lnSpc>
                <a:spcPts val="3760"/>
              </a:lnSpc>
              <a:buFont typeface="Arial" pitchFamily="34" charset="0"/>
              <a:buChar char="•"/>
            </a:pPr>
            <a:r>
              <a:rPr lang="en-US" sz="2800" dirty="0" smtClean="0">
                <a:solidFill>
                  <a:schemeClr val="tx2"/>
                </a:solidFill>
              </a:rPr>
              <a:t>Established hours - 6 AM to 10 PM for public access, </a:t>
            </a:r>
          </a:p>
          <a:p>
            <a:pPr lvl="1">
              <a:lnSpc>
                <a:spcPts val="3760"/>
              </a:lnSpc>
            </a:pPr>
            <a:r>
              <a:rPr lang="en-US" sz="2800" dirty="0" smtClean="0">
                <a:solidFill>
                  <a:schemeClr val="tx2"/>
                </a:solidFill>
              </a:rPr>
              <a:t>7 days a week</a:t>
            </a:r>
          </a:p>
          <a:p>
            <a:pPr marL="457200" indent="-457200">
              <a:lnSpc>
                <a:spcPts val="3760"/>
              </a:lnSpc>
              <a:buFont typeface="Arial" pitchFamily="34" charset="0"/>
              <a:buChar char="•"/>
            </a:pPr>
            <a:r>
              <a:rPr lang="en-US" sz="2800" dirty="0">
                <a:solidFill>
                  <a:schemeClr val="tx2"/>
                </a:solidFill>
              </a:rPr>
              <a:t>S</a:t>
            </a:r>
            <a:r>
              <a:rPr lang="en-US" sz="2800" dirty="0" smtClean="0">
                <a:solidFill>
                  <a:schemeClr val="tx2"/>
                </a:solidFill>
              </a:rPr>
              <a:t>taff briefings at 7 AM and 7 PM - 7 days a week</a:t>
            </a:r>
          </a:p>
          <a:p>
            <a:pPr marL="457200" indent="-457200">
              <a:lnSpc>
                <a:spcPts val="3760"/>
              </a:lnSpc>
              <a:buFont typeface="Arial" pitchFamily="34" charset="0"/>
              <a:buChar char="•"/>
            </a:pPr>
            <a:r>
              <a:rPr lang="en-US" sz="2800" dirty="0" smtClean="0">
                <a:solidFill>
                  <a:schemeClr val="tx2"/>
                </a:solidFill>
              </a:rPr>
              <a:t>Conference calls to (UC) were 9 AM, noon and 6 PM</a:t>
            </a:r>
          </a:p>
          <a:p>
            <a:pPr marL="457200" indent="-457200">
              <a:lnSpc>
                <a:spcPts val="3760"/>
              </a:lnSpc>
              <a:buFont typeface="Arial" pitchFamily="34" charset="0"/>
              <a:buChar char="•"/>
            </a:pPr>
            <a:r>
              <a:rPr lang="en-US" sz="2800" dirty="0" smtClean="0">
                <a:solidFill>
                  <a:schemeClr val="tx2"/>
                </a:solidFill>
              </a:rPr>
              <a:t>GIS data transfers twice daily at 9 AM and 2 PM</a:t>
            </a:r>
          </a:p>
          <a:p>
            <a:pPr marL="457200" indent="-457200">
              <a:lnSpc>
                <a:spcPts val="3760"/>
              </a:lnSpc>
              <a:buFont typeface="Arial" pitchFamily="34" charset="0"/>
              <a:buChar char="•"/>
            </a:pPr>
            <a:r>
              <a:rPr lang="en-US" sz="2800" dirty="0" smtClean="0">
                <a:solidFill>
                  <a:schemeClr val="tx2"/>
                </a:solidFill>
              </a:rPr>
              <a:t>Public Information Officer call daily at 1 PM</a:t>
            </a:r>
          </a:p>
          <a:p>
            <a:pPr marL="457200" indent="-457200">
              <a:lnSpc>
                <a:spcPts val="3760"/>
              </a:lnSpc>
              <a:buFont typeface="Arial" pitchFamily="34" charset="0"/>
              <a:buChar char="•"/>
            </a:pPr>
            <a:r>
              <a:rPr lang="en-US" sz="2800" dirty="0" smtClean="0">
                <a:solidFill>
                  <a:schemeClr val="tx2"/>
                </a:solidFill>
              </a:rPr>
              <a:t>Field operation hours ran dawn to late evening</a:t>
            </a:r>
          </a:p>
          <a:p>
            <a:pPr marL="457200" indent="-457200">
              <a:lnSpc>
                <a:spcPts val="3760"/>
              </a:lnSpc>
              <a:buFont typeface="Arial" pitchFamily="34" charset="0"/>
              <a:buChar char="•"/>
            </a:pPr>
            <a:r>
              <a:rPr lang="en-US" sz="2800" dirty="0" smtClean="0">
                <a:solidFill>
                  <a:schemeClr val="tx2"/>
                </a:solidFill>
              </a:rPr>
              <a:t>Planners worked by the project often until done</a:t>
            </a:r>
          </a:p>
          <a:p>
            <a:pPr marL="457200" indent="-457200">
              <a:lnSpc>
                <a:spcPts val="3760"/>
              </a:lnSpc>
              <a:buFont typeface="Arial" pitchFamily="34" charset="0"/>
              <a:buChar char="•"/>
            </a:pPr>
            <a:r>
              <a:rPr lang="en-US" sz="2800" dirty="0" smtClean="0">
                <a:solidFill>
                  <a:schemeClr val="tx2"/>
                </a:solidFill>
              </a:rPr>
              <a:t>Logistics and admin 12 to 14 hours daily</a:t>
            </a:r>
          </a:p>
        </p:txBody>
      </p:sp>
    </p:spTree>
    <p:extLst>
      <p:ext uri="{BB962C8B-B14F-4D97-AF65-F5344CB8AC3E}">
        <p14:creationId xmlns:p14="http://schemas.microsoft.com/office/powerpoint/2010/main" val="3781641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499350" cy="1143000"/>
          </a:xfrm>
        </p:spPr>
        <p:txBody>
          <a:bodyPr>
            <a:normAutofit/>
          </a:bodyPr>
          <a:lstStyle/>
          <a:p>
            <a:pPr>
              <a:defRPr/>
            </a:pPr>
            <a:r>
              <a:rPr lang="en-US" dirty="0" smtClean="0">
                <a:solidFill>
                  <a:schemeClr val="tx2"/>
                </a:solidFill>
                <a:latin typeface="Calibri" pitchFamily="34" charset="0"/>
                <a:cs typeface="Calibri" pitchFamily="34" charset="0"/>
              </a:rPr>
              <a:t>Communications</a:t>
            </a:r>
            <a:endParaRPr lang="en-US" dirty="0">
              <a:solidFill>
                <a:schemeClr val="tx2"/>
              </a:solidFill>
              <a:latin typeface="Calibri" pitchFamily="34" charset="0"/>
              <a:cs typeface="Calibri" pitchFamily="34" charset="0"/>
            </a:endParaRPr>
          </a:p>
        </p:txBody>
      </p:sp>
      <p:sp>
        <p:nvSpPr>
          <p:cNvPr id="39938" name="Content Placeholder 2"/>
          <p:cNvSpPr>
            <a:spLocks noGrp="1"/>
          </p:cNvSpPr>
          <p:nvPr>
            <p:ph idx="1"/>
          </p:nvPr>
        </p:nvSpPr>
        <p:spPr>
          <a:xfrm>
            <a:off x="152400" y="914400"/>
            <a:ext cx="8763000" cy="5334000"/>
          </a:xfrm>
        </p:spPr>
        <p:txBody>
          <a:bodyPr>
            <a:normAutofit fontScale="25000" lnSpcReduction="20000"/>
          </a:bodyPr>
          <a:lstStyle/>
          <a:p>
            <a:pPr algn="ctr">
              <a:buFont typeface="Wingdings 2" pitchFamily="18" charset="2"/>
              <a:buNone/>
              <a:defRPr/>
            </a:pPr>
            <a:r>
              <a:rPr lang="en-US" sz="6400" b="1" i="1" dirty="0" smtClean="0">
                <a:solidFill>
                  <a:schemeClr val="tx2"/>
                </a:solidFill>
              </a:rPr>
              <a:t>T</a:t>
            </a:r>
            <a:r>
              <a:rPr lang="en-US" sz="8000" b="1" i="1" dirty="0" smtClean="0">
                <a:solidFill>
                  <a:schemeClr val="tx2"/>
                </a:solidFill>
              </a:rPr>
              <a:t>o aid the public in obtaining up-to-date information AOT…</a:t>
            </a:r>
          </a:p>
          <a:p>
            <a:pPr algn="ctr">
              <a:buFont typeface="Wingdings 2" pitchFamily="18" charset="2"/>
              <a:buNone/>
              <a:defRPr/>
            </a:pPr>
            <a:endParaRPr lang="en-US" sz="1200" dirty="0" smtClean="0">
              <a:solidFill>
                <a:schemeClr val="tx2"/>
              </a:solidFill>
            </a:endParaRPr>
          </a:p>
          <a:p>
            <a:pPr>
              <a:lnSpc>
                <a:spcPts val="3200"/>
              </a:lnSpc>
              <a:buClr>
                <a:schemeClr val="tx2"/>
              </a:buClr>
              <a:defRPr/>
            </a:pPr>
            <a:r>
              <a:rPr lang="en-US" sz="9600" dirty="0" smtClean="0">
                <a:solidFill>
                  <a:schemeClr val="tx2"/>
                </a:solidFill>
              </a:rPr>
              <a:t>Established a </a:t>
            </a:r>
            <a:r>
              <a:rPr lang="en-US" sz="9600" u="sng" dirty="0" smtClean="0">
                <a:solidFill>
                  <a:schemeClr val="tx2"/>
                </a:solidFill>
              </a:rPr>
              <a:t>Call Center</a:t>
            </a:r>
            <a:r>
              <a:rPr lang="en-US" sz="9600" dirty="0" smtClean="0">
                <a:solidFill>
                  <a:schemeClr val="tx2"/>
                </a:solidFill>
              </a:rPr>
              <a:t> (1-800-Vermont) with 20 lines </a:t>
            </a:r>
          </a:p>
          <a:p>
            <a:pPr>
              <a:lnSpc>
                <a:spcPts val="3200"/>
              </a:lnSpc>
              <a:buClr>
                <a:schemeClr val="tx2"/>
              </a:buClr>
              <a:defRPr/>
            </a:pPr>
            <a:r>
              <a:rPr lang="en-US" sz="9600" dirty="0" smtClean="0">
                <a:solidFill>
                  <a:schemeClr val="tx2"/>
                </a:solidFill>
              </a:rPr>
              <a:t>Established a </a:t>
            </a:r>
            <a:r>
              <a:rPr lang="en-US" sz="9600" u="sng" dirty="0" smtClean="0">
                <a:solidFill>
                  <a:schemeClr val="tx2"/>
                </a:solidFill>
              </a:rPr>
              <a:t>dedicated IRENE e-mail address</a:t>
            </a:r>
          </a:p>
          <a:p>
            <a:pPr>
              <a:lnSpc>
                <a:spcPts val="3200"/>
              </a:lnSpc>
              <a:buClr>
                <a:schemeClr val="tx2"/>
              </a:buClr>
              <a:defRPr/>
            </a:pPr>
            <a:r>
              <a:rPr lang="en-US" sz="9600" dirty="0" smtClean="0">
                <a:solidFill>
                  <a:schemeClr val="tx2"/>
                </a:solidFill>
              </a:rPr>
              <a:t>In partnership with                           established a </a:t>
            </a:r>
            <a:r>
              <a:rPr lang="en-US" sz="9600" u="sng" dirty="0" smtClean="0">
                <a:solidFill>
                  <a:schemeClr val="tx2"/>
                </a:solidFill>
              </a:rPr>
              <a:t>Damage Map</a:t>
            </a:r>
          </a:p>
          <a:p>
            <a:pPr>
              <a:lnSpc>
                <a:spcPts val="3200"/>
              </a:lnSpc>
              <a:buClr>
                <a:schemeClr val="tx2"/>
              </a:buClr>
              <a:defRPr/>
            </a:pPr>
            <a:r>
              <a:rPr lang="en-US" sz="9600" dirty="0" smtClean="0">
                <a:solidFill>
                  <a:schemeClr val="tx2"/>
                </a:solidFill>
              </a:rPr>
              <a:t>Updated </a:t>
            </a:r>
            <a:r>
              <a:rPr lang="en-US" sz="9600" u="sng" dirty="0" smtClean="0">
                <a:solidFill>
                  <a:schemeClr val="tx2"/>
                </a:solidFill>
              </a:rPr>
              <a:t>AOT Web </a:t>
            </a:r>
            <a:r>
              <a:rPr lang="en-US" sz="9600" dirty="0" smtClean="0">
                <a:solidFill>
                  <a:schemeClr val="tx2"/>
                </a:solidFill>
              </a:rPr>
              <a:t>(www.aot.state.vt.us ) twice daily</a:t>
            </a:r>
          </a:p>
          <a:p>
            <a:pPr>
              <a:lnSpc>
                <a:spcPts val="3200"/>
              </a:lnSpc>
              <a:buClr>
                <a:schemeClr val="tx2"/>
              </a:buClr>
              <a:tabLst>
                <a:tab pos="461963" algn="l"/>
              </a:tabLst>
              <a:defRPr/>
            </a:pPr>
            <a:r>
              <a:rPr lang="en-US" sz="9600" dirty="0" smtClean="0">
                <a:solidFill>
                  <a:schemeClr val="tx2"/>
                </a:solidFill>
              </a:rPr>
              <a:t>Established </a:t>
            </a:r>
            <a:r>
              <a:rPr lang="en-US" sz="9600" u="sng" dirty="0" smtClean="0">
                <a:solidFill>
                  <a:schemeClr val="tx2"/>
                </a:solidFill>
              </a:rPr>
              <a:t>social media</a:t>
            </a:r>
            <a:r>
              <a:rPr lang="en-US" sz="9600" dirty="0" smtClean="0">
                <a:solidFill>
                  <a:schemeClr val="tx2"/>
                </a:solidFill>
              </a:rPr>
              <a:t>: Facebook.com and Twitter  </a:t>
            </a:r>
          </a:p>
          <a:p>
            <a:pPr>
              <a:lnSpc>
                <a:spcPts val="3200"/>
              </a:lnSpc>
              <a:buClr>
                <a:schemeClr val="tx2"/>
              </a:buClr>
              <a:defRPr/>
            </a:pPr>
            <a:r>
              <a:rPr lang="en-US" sz="9600" dirty="0" smtClean="0">
                <a:solidFill>
                  <a:schemeClr val="tx2"/>
                </a:solidFill>
              </a:rPr>
              <a:t>Provided regular </a:t>
            </a:r>
            <a:r>
              <a:rPr lang="en-US" sz="9600" u="sng" dirty="0" smtClean="0">
                <a:solidFill>
                  <a:schemeClr val="tx2"/>
                </a:solidFill>
              </a:rPr>
              <a:t>press and media announcements</a:t>
            </a:r>
          </a:p>
          <a:p>
            <a:pPr>
              <a:lnSpc>
                <a:spcPts val="3200"/>
              </a:lnSpc>
              <a:buClr>
                <a:schemeClr val="tx2"/>
              </a:buClr>
              <a:defRPr/>
            </a:pPr>
            <a:r>
              <a:rPr lang="en-US" sz="9600" dirty="0" smtClean="0">
                <a:solidFill>
                  <a:schemeClr val="tx2"/>
                </a:solidFill>
              </a:rPr>
              <a:t>Established contacts with </a:t>
            </a:r>
            <a:r>
              <a:rPr lang="en-US" sz="9600" u="sng" dirty="0" smtClean="0">
                <a:solidFill>
                  <a:schemeClr val="tx2"/>
                </a:solidFill>
              </a:rPr>
              <a:t>RPCs to aid in local assistance</a:t>
            </a:r>
          </a:p>
          <a:p>
            <a:pPr>
              <a:lnSpc>
                <a:spcPts val="3200"/>
              </a:lnSpc>
              <a:buClr>
                <a:schemeClr val="tx2"/>
              </a:buClr>
              <a:defRPr/>
            </a:pPr>
            <a:r>
              <a:rPr lang="en-US" sz="9600" dirty="0" smtClean="0">
                <a:solidFill>
                  <a:schemeClr val="tx2"/>
                </a:solidFill>
              </a:rPr>
              <a:t>Ongoing communication with </a:t>
            </a:r>
            <a:r>
              <a:rPr lang="en-US" sz="9600" u="sng" dirty="0" smtClean="0">
                <a:solidFill>
                  <a:schemeClr val="tx2"/>
                </a:solidFill>
              </a:rPr>
              <a:t>Agency partners</a:t>
            </a:r>
            <a:r>
              <a:rPr lang="en-US" sz="9600" dirty="0" smtClean="0">
                <a:solidFill>
                  <a:schemeClr val="tx2"/>
                </a:solidFill>
              </a:rPr>
              <a:t>:  ACCD, VDTM, ANR, DEC, BGS, and Governor’s Office</a:t>
            </a:r>
          </a:p>
          <a:p>
            <a:pPr>
              <a:lnSpc>
                <a:spcPts val="3200"/>
              </a:lnSpc>
              <a:buClr>
                <a:schemeClr val="tx2"/>
              </a:buClr>
              <a:defRPr/>
            </a:pPr>
            <a:r>
              <a:rPr lang="en-US" sz="9600" u="sng" dirty="0" smtClean="0">
                <a:solidFill>
                  <a:schemeClr val="tx2"/>
                </a:solidFill>
              </a:rPr>
              <a:t>Procured</a:t>
            </a:r>
            <a:r>
              <a:rPr lang="en-US" sz="9600" dirty="0" smtClean="0">
                <a:solidFill>
                  <a:schemeClr val="tx2"/>
                </a:solidFill>
              </a:rPr>
              <a:t> Satellite phones, two-way radios and resorted to whistles and flares in certain locations</a:t>
            </a:r>
          </a:p>
          <a:p>
            <a:pPr algn="ctr">
              <a:defRPr/>
            </a:pPr>
            <a:endParaRPr lang="en-US" dirty="0" smtClean="0">
              <a:solidFill>
                <a:schemeClr val="tx2"/>
              </a:solidFill>
            </a:endParaRPr>
          </a:p>
        </p:txBody>
      </p:sp>
      <p:pic>
        <p:nvPicPr>
          <p:cNvPr id="14341" name="Picture 10" descr="google_logo_4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36111"/>
            <a:ext cx="1600200" cy="56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481540"/>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2" t="5341" b="5638"/>
          <a:stretch/>
        </p:blipFill>
        <p:spPr bwMode="auto">
          <a:xfrm>
            <a:off x="4102100" y="2920999"/>
            <a:ext cx="4940300" cy="38100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2" name="Title 4"/>
          <p:cNvSpPr>
            <a:spLocks noGrp="1"/>
          </p:cNvSpPr>
          <p:nvPr>
            <p:ph type="title"/>
          </p:nvPr>
        </p:nvSpPr>
        <p:spPr>
          <a:xfrm>
            <a:off x="457200" y="0"/>
            <a:ext cx="8229600" cy="762000"/>
          </a:xfrm>
        </p:spPr>
        <p:txBody>
          <a:bodyPr>
            <a:normAutofit/>
          </a:bodyPr>
          <a:lstStyle/>
          <a:p>
            <a:pPr algn="ctr" eaLnBrk="1" hangingPunct="1"/>
            <a:r>
              <a:rPr lang="en-US" sz="4400" dirty="0" smtClean="0">
                <a:solidFill>
                  <a:schemeClr val="tx2"/>
                </a:solidFill>
                <a:latin typeface="Calibri" pitchFamily="34" charset="0"/>
                <a:cs typeface="Calibri" pitchFamily="34" charset="0"/>
              </a:rPr>
              <a:t>Weather Summary</a:t>
            </a:r>
          </a:p>
        </p:txBody>
      </p:sp>
      <p:sp>
        <p:nvSpPr>
          <p:cNvPr id="10243" name="Content Placeholder 5"/>
          <p:cNvSpPr>
            <a:spLocks noGrp="1"/>
          </p:cNvSpPr>
          <p:nvPr>
            <p:ph idx="1"/>
          </p:nvPr>
        </p:nvSpPr>
        <p:spPr>
          <a:xfrm>
            <a:off x="304800" y="757928"/>
            <a:ext cx="8458200" cy="2382191"/>
          </a:xfrm>
        </p:spPr>
        <p:txBody>
          <a:bodyPr wrap="square">
            <a:spAutoFit/>
          </a:bodyPr>
          <a:lstStyle/>
          <a:p>
            <a:pPr eaLnBrk="1" hangingPunct="1"/>
            <a:r>
              <a:rPr lang="en-US" sz="2400" dirty="0" smtClean="0">
                <a:solidFill>
                  <a:schemeClr val="tx2"/>
                </a:solidFill>
                <a:latin typeface="Calibri" pitchFamily="34" charset="0"/>
                <a:cs typeface="Calibri" pitchFamily="34" charset="0"/>
              </a:rPr>
              <a:t>Rainfall rates were generally .5-1.0 inches per hour, totals statewide were 4-7 inches with higher local amounts (&lt;10 inches)</a:t>
            </a:r>
          </a:p>
          <a:p>
            <a:pPr eaLnBrk="1" hangingPunct="1"/>
            <a:r>
              <a:rPr lang="en-US" sz="2400" dirty="0" smtClean="0">
                <a:solidFill>
                  <a:schemeClr val="tx2"/>
                </a:solidFill>
                <a:latin typeface="Calibri" pitchFamily="34" charset="0"/>
                <a:cs typeface="Calibri" pitchFamily="34" charset="0"/>
              </a:rPr>
              <a:t>Flash flooding occurred at headwaters of White, Ottaquechee, Otter Creek, New Haven, Mad, Winooski, Missisquoi and Walloomsac rivers. </a:t>
            </a:r>
          </a:p>
        </p:txBody>
      </p:sp>
      <p:sp>
        <p:nvSpPr>
          <p:cNvPr id="3" name="TextBox 2"/>
          <p:cNvSpPr txBox="1"/>
          <p:nvPr/>
        </p:nvSpPr>
        <p:spPr>
          <a:xfrm>
            <a:off x="304800" y="3200400"/>
            <a:ext cx="3581400" cy="3123932"/>
          </a:xfrm>
          <a:prstGeom prst="rect">
            <a:avLst/>
          </a:prstGeom>
          <a:noFill/>
        </p:spPr>
        <p:txBody>
          <a:bodyPr wrap="square" rtlCol="0">
            <a:spAutoFit/>
          </a:bodyPr>
          <a:lstStyle/>
          <a:p>
            <a:pPr marL="342900" indent="-342900">
              <a:spcAft>
                <a:spcPts val="600"/>
              </a:spcAft>
              <a:buFont typeface="Arial" pitchFamily="34" charset="0"/>
              <a:buChar char="•"/>
            </a:pPr>
            <a:r>
              <a:rPr lang="en-US" sz="2400" dirty="0">
                <a:solidFill>
                  <a:schemeClr val="tx2"/>
                </a:solidFill>
                <a:latin typeface="Calibri" pitchFamily="34" charset="0"/>
                <a:cs typeface="Calibri" pitchFamily="34" charset="0"/>
              </a:rPr>
              <a:t>Some of Vermont’s </a:t>
            </a:r>
            <a:r>
              <a:rPr lang="en-US" sz="2400" dirty="0" smtClean="0">
                <a:solidFill>
                  <a:schemeClr val="tx2"/>
                </a:solidFill>
                <a:latin typeface="Calibri" pitchFamily="34" charset="0"/>
                <a:cs typeface="Calibri" pitchFamily="34" charset="0"/>
              </a:rPr>
              <a:t>larger </a:t>
            </a:r>
            <a:r>
              <a:rPr lang="en-US" sz="2400" dirty="0">
                <a:solidFill>
                  <a:schemeClr val="tx2"/>
                </a:solidFill>
                <a:latin typeface="Calibri" pitchFamily="34" charset="0"/>
                <a:cs typeface="Calibri" pitchFamily="34" charset="0"/>
              </a:rPr>
              <a:t>rivers witnessed NEW record </a:t>
            </a:r>
            <a:r>
              <a:rPr lang="en-US" sz="2400" dirty="0" smtClean="0">
                <a:solidFill>
                  <a:schemeClr val="tx2"/>
                </a:solidFill>
                <a:latin typeface="Calibri" pitchFamily="34" charset="0"/>
                <a:cs typeface="Calibri" pitchFamily="34" charset="0"/>
              </a:rPr>
              <a:t>crests </a:t>
            </a:r>
            <a:r>
              <a:rPr lang="en-US" sz="2400" dirty="0">
                <a:solidFill>
                  <a:schemeClr val="tx2"/>
                </a:solidFill>
                <a:latin typeface="Calibri" pitchFamily="34" charset="0"/>
                <a:cs typeface="Calibri" pitchFamily="34" charset="0"/>
              </a:rPr>
              <a:t>equal or greater to </a:t>
            </a:r>
            <a:r>
              <a:rPr lang="en-US" sz="2400" dirty="0" smtClean="0">
                <a:solidFill>
                  <a:schemeClr val="tx2"/>
                </a:solidFill>
                <a:latin typeface="Calibri" pitchFamily="34" charset="0"/>
                <a:cs typeface="Calibri" pitchFamily="34" charset="0"/>
              </a:rPr>
              <a:t>Vermont’s greatest November </a:t>
            </a:r>
            <a:r>
              <a:rPr lang="en-US" sz="2400" dirty="0">
                <a:solidFill>
                  <a:schemeClr val="tx2"/>
                </a:solidFill>
                <a:latin typeface="Calibri" pitchFamily="34" charset="0"/>
                <a:cs typeface="Calibri" pitchFamily="34" charset="0"/>
              </a:rPr>
              <a:t>1927 flood. </a:t>
            </a:r>
          </a:p>
          <a:p>
            <a:pPr marL="342900" indent="-342900">
              <a:spcAft>
                <a:spcPts val="600"/>
              </a:spcAft>
              <a:buFont typeface="Arial" pitchFamily="34" charset="0"/>
              <a:buChar char="•"/>
            </a:pPr>
            <a:r>
              <a:rPr lang="en-US" sz="2400" dirty="0">
                <a:solidFill>
                  <a:schemeClr val="tx2"/>
                </a:solidFill>
                <a:latin typeface="Calibri" pitchFamily="34" charset="0"/>
                <a:cs typeface="Calibri" pitchFamily="34" charset="0"/>
              </a:rPr>
              <a:t>Winds - 20 to 30 </a:t>
            </a:r>
            <a:r>
              <a:rPr lang="en-US" sz="2400" dirty="0" smtClean="0">
                <a:solidFill>
                  <a:schemeClr val="tx2"/>
                </a:solidFill>
                <a:latin typeface="Calibri" pitchFamily="34" charset="0"/>
                <a:cs typeface="Calibri" pitchFamily="34" charset="0"/>
              </a:rPr>
              <a:t>mph with </a:t>
            </a:r>
            <a:r>
              <a:rPr lang="en-US" sz="2400" dirty="0">
                <a:solidFill>
                  <a:schemeClr val="tx2"/>
                </a:solidFill>
                <a:latin typeface="Calibri" pitchFamily="34" charset="0"/>
                <a:cs typeface="Calibri" pitchFamily="34" charset="0"/>
              </a:rPr>
              <a:t>gusts up to 50 mph</a:t>
            </a:r>
            <a:endParaRPr lang="en-US" sz="2400" dirty="0"/>
          </a:p>
        </p:txBody>
      </p:sp>
    </p:spTree>
    <p:extLst>
      <p:ext uri="{BB962C8B-B14F-4D97-AF65-F5344CB8AC3E}">
        <p14:creationId xmlns:p14="http://schemas.microsoft.com/office/powerpoint/2010/main" val="3738791948"/>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227351"/>
            <a:ext cx="8763000" cy="769441"/>
          </a:xfrm>
          <a:prstGeom prst="rect">
            <a:avLst/>
          </a:prstGeom>
          <a:noFill/>
        </p:spPr>
        <p:txBody>
          <a:bodyPr wrap="square" rtlCol="0">
            <a:spAutoFit/>
          </a:bodyPr>
          <a:lstStyle/>
          <a:p>
            <a:pPr algn="ctr"/>
            <a:r>
              <a:rPr lang="en-US" sz="4400" dirty="0">
                <a:solidFill>
                  <a:schemeClr val="tx2"/>
                </a:solidFill>
              </a:rPr>
              <a:t>C</a:t>
            </a:r>
            <a:r>
              <a:rPr lang="en-US" sz="4400" dirty="0" smtClean="0">
                <a:solidFill>
                  <a:schemeClr val="tx2"/>
                </a:solidFill>
              </a:rPr>
              <a:t>ost </a:t>
            </a:r>
            <a:r>
              <a:rPr lang="en-US" sz="4400" dirty="0">
                <a:solidFill>
                  <a:schemeClr val="tx2"/>
                </a:solidFill>
              </a:rPr>
              <a:t>M</a:t>
            </a:r>
            <a:r>
              <a:rPr lang="en-US" sz="4400" dirty="0" smtClean="0">
                <a:solidFill>
                  <a:schemeClr val="tx2"/>
                </a:solidFill>
              </a:rPr>
              <a:t>anagement </a:t>
            </a:r>
            <a:endParaRPr lang="en-US" sz="4400" dirty="0"/>
          </a:p>
        </p:txBody>
      </p:sp>
      <p:sp>
        <p:nvSpPr>
          <p:cNvPr id="3" name="TextBox 2"/>
          <p:cNvSpPr txBox="1"/>
          <p:nvPr/>
        </p:nvSpPr>
        <p:spPr>
          <a:xfrm>
            <a:off x="228600" y="990600"/>
            <a:ext cx="8763000" cy="5693866"/>
          </a:xfrm>
          <a:prstGeom prst="rect">
            <a:avLst/>
          </a:prstGeom>
          <a:noFill/>
        </p:spPr>
        <p:txBody>
          <a:bodyPr wrap="square" rtlCol="0">
            <a:spAutoFit/>
          </a:bodyPr>
          <a:lstStyle/>
          <a:p>
            <a:pPr marL="457200" indent="-457200">
              <a:buFont typeface="Arial" pitchFamily="34" charset="0"/>
              <a:buChar char="•"/>
            </a:pPr>
            <a:r>
              <a:rPr lang="en-US" sz="2600" dirty="0" smtClean="0">
                <a:solidFill>
                  <a:schemeClr val="tx2"/>
                </a:solidFill>
              </a:rPr>
              <a:t>Managed </a:t>
            </a:r>
            <a:r>
              <a:rPr lang="en-US" sz="2600" dirty="0">
                <a:solidFill>
                  <a:schemeClr val="tx2"/>
                </a:solidFill>
              </a:rPr>
              <a:t>costs by utilizing </a:t>
            </a:r>
            <a:r>
              <a:rPr lang="en-US" sz="2600" u="sng" dirty="0">
                <a:solidFill>
                  <a:schemeClr val="tx2"/>
                </a:solidFill>
              </a:rPr>
              <a:t>Maintenance Rental Agreements</a:t>
            </a:r>
            <a:r>
              <a:rPr lang="en-US" sz="2600" dirty="0">
                <a:solidFill>
                  <a:schemeClr val="tx2"/>
                </a:solidFill>
              </a:rPr>
              <a:t> (MRA’s</a:t>
            </a:r>
            <a:r>
              <a:rPr lang="en-US" sz="2600" dirty="0" smtClean="0">
                <a:solidFill>
                  <a:schemeClr val="tx2"/>
                </a:solidFill>
              </a:rPr>
              <a:t>)</a:t>
            </a:r>
            <a:endParaRPr lang="en-US" sz="2600" dirty="0">
              <a:solidFill>
                <a:schemeClr val="tx2"/>
              </a:solidFill>
            </a:endParaRPr>
          </a:p>
          <a:p>
            <a:pPr marL="457200" indent="-457200">
              <a:buFont typeface="Arial" pitchFamily="34" charset="0"/>
              <a:buChar char="•"/>
            </a:pPr>
            <a:r>
              <a:rPr lang="en-US" sz="2600" u="sng" dirty="0">
                <a:solidFill>
                  <a:schemeClr val="tx2"/>
                </a:solidFill>
              </a:rPr>
              <a:t>R</a:t>
            </a:r>
            <a:r>
              <a:rPr lang="en-US" sz="2600" u="sng" dirty="0" smtClean="0">
                <a:solidFill>
                  <a:schemeClr val="tx2"/>
                </a:solidFill>
              </a:rPr>
              <a:t>epairs </a:t>
            </a:r>
            <a:r>
              <a:rPr lang="en-US" sz="2600" u="sng" dirty="0">
                <a:solidFill>
                  <a:schemeClr val="tx2"/>
                </a:solidFill>
              </a:rPr>
              <a:t>were already in </a:t>
            </a:r>
            <a:r>
              <a:rPr lang="en-US" sz="2600" u="sng" dirty="0" smtClean="0">
                <a:solidFill>
                  <a:schemeClr val="tx2"/>
                </a:solidFill>
              </a:rPr>
              <a:t>progress</a:t>
            </a:r>
            <a:r>
              <a:rPr lang="en-US" sz="2600" dirty="0" smtClean="0">
                <a:solidFill>
                  <a:schemeClr val="tx2"/>
                </a:solidFill>
              </a:rPr>
              <a:t> when </a:t>
            </a:r>
            <a:r>
              <a:rPr lang="en-US" sz="2600" dirty="0">
                <a:solidFill>
                  <a:schemeClr val="tx2"/>
                </a:solidFill>
              </a:rPr>
              <a:t>ICC established </a:t>
            </a:r>
            <a:endParaRPr lang="en-US" sz="2600" dirty="0" smtClean="0">
              <a:solidFill>
                <a:schemeClr val="tx2"/>
              </a:solidFill>
            </a:endParaRPr>
          </a:p>
          <a:p>
            <a:pPr marL="457200" indent="-457200">
              <a:buFont typeface="Arial" pitchFamily="34" charset="0"/>
              <a:buChar char="•"/>
            </a:pPr>
            <a:r>
              <a:rPr lang="en-US" sz="2600" dirty="0" smtClean="0">
                <a:solidFill>
                  <a:schemeClr val="tx2"/>
                </a:solidFill>
              </a:rPr>
              <a:t>Developed and implemented </a:t>
            </a:r>
            <a:r>
              <a:rPr lang="en-US" sz="2600" u="sng" dirty="0" smtClean="0">
                <a:solidFill>
                  <a:schemeClr val="tx2"/>
                </a:solidFill>
              </a:rPr>
              <a:t>Bid Contracts</a:t>
            </a:r>
          </a:p>
          <a:p>
            <a:pPr marL="914400" lvl="1" indent="-457200">
              <a:buFont typeface="Arial" pitchFamily="34" charset="0"/>
              <a:buChar char="•"/>
            </a:pPr>
            <a:r>
              <a:rPr lang="en-US" sz="2600" dirty="0" smtClean="0">
                <a:solidFill>
                  <a:schemeClr val="tx2"/>
                </a:solidFill>
              </a:rPr>
              <a:t>Contractors </a:t>
            </a:r>
            <a:r>
              <a:rPr lang="en-US" sz="2600" dirty="0">
                <a:solidFill>
                  <a:schemeClr val="tx2"/>
                </a:solidFill>
              </a:rPr>
              <a:t>notified by </a:t>
            </a:r>
            <a:r>
              <a:rPr lang="en-US" sz="2600" dirty="0" smtClean="0">
                <a:solidFill>
                  <a:schemeClr val="tx2"/>
                </a:solidFill>
              </a:rPr>
              <a:t>telephone </a:t>
            </a:r>
          </a:p>
          <a:p>
            <a:pPr marL="914400" lvl="1" indent="-457200">
              <a:buFont typeface="Arial" pitchFamily="34" charset="0"/>
              <a:buChar char="•"/>
            </a:pPr>
            <a:r>
              <a:rPr lang="en-US" sz="2600" dirty="0" smtClean="0">
                <a:solidFill>
                  <a:schemeClr val="tx2"/>
                </a:solidFill>
              </a:rPr>
              <a:t>onsite meetings were scheduled  </a:t>
            </a:r>
          </a:p>
          <a:p>
            <a:pPr marL="914400" lvl="1" indent="-457200">
              <a:buFont typeface="Arial" pitchFamily="34" charset="0"/>
              <a:buChar char="•"/>
            </a:pPr>
            <a:r>
              <a:rPr lang="en-US" sz="2600" dirty="0" smtClean="0">
                <a:solidFill>
                  <a:schemeClr val="tx2"/>
                </a:solidFill>
              </a:rPr>
              <a:t>Generally </a:t>
            </a:r>
            <a:r>
              <a:rPr lang="en-US" sz="2600" dirty="0">
                <a:solidFill>
                  <a:schemeClr val="tx2"/>
                </a:solidFill>
              </a:rPr>
              <a:t>called between 3 and 5 contractors for any given job.  </a:t>
            </a:r>
            <a:endParaRPr lang="en-US" sz="2600" dirty="0" smtClean="0">
              <a:solidFill>
                <a:schemeClr val="tx2"/>
              </a:solidFill>
            </a:endParaRPr>
          </a:p>
          <a:p>
            <a:pPr marL="914400" lvl="1" indent="-457200">
              <a:buFont typeface="Arial" pitchFamily="34" charset="0"/>
              <a:buChar char="•"/>
            </a:pPr>
            <a:r>
              <a:rPr lang="en-US" sz="2600" dirty="0" smtClean="0">
                <a:solidFill>
                  <a:schemeClr val="tx2"/>
                </a:solidFill>
              </a:rPr>
              <a:t>Required </a:t>
            </a:r>
            <a:r>
              <a:rPr lang="en-US" sz="2600" dirty="0">
                <a:solidFill>
                  <a:schemeClr val="tx2"/>
                </a:solidFill>
              </a:rPr>
              <a:t>to submit bids 48 hours </a:t>
            </a:r>
            <a:r>
              <a:rPr lang="en-US" sz="2600" dirty="0" smtClean="0">
                <a:solidFill>
                  <a:schemeClr val="tx2"/>
                </a:solidFill>
              </a:rPr>
              <a:t>later.</a:t>
            </a:r>
            <a:endParaRPr lang="en-US" sz="2600" dirty="0">
              <a:solidFill>
                <a:schemeClr val="tx2"/>
              </a:solidFill>
            </a:endParaRPr>
          </a:p>
          <a:p>
            <a:pPr marL="457200" indent="-457200">
              <a:buFont typeface="Arial" pitchFamily="34" charset="0"/>
              <a:buChar char="•"/>
            </a:pPr>
            <a:r>
              <a:rPr lang="en-US" sz="2600" u="sng" dirty="0" smtClean="0">
                <a:solidFill>
                  <a:schemeClr val="tx2"/>
                </a:solidFill>
              </a:rPr>
              <a:t>Bids </a:t>
            </a:r>
            <a:r>
              <a:rPr lang="en-US" sz="2600" u="sng" dirty="0">
                <a:solidFill>
                  <a:schemeClr val="tx2"/>
                </a:solidFill>
              </a:rPr>
              <a:t>delivered to and opened at the </a:t>
            </a:r>
            <a:r>
              <a:rPr lang="en-US" sz="2600" u="sng" dirty="0" smtClean="0">
                <a:solidFill>
                  <a:schemeClr val="tx2"/>
                </a:solidFill>
              </a:rPr>
              <a:t>ICC </a:t>
            </a:r>
          </a:p>
          <a:p>
            <a:pPr marL="914400" lvl="1" indent="-457200">
              <a:buFont typeface="Arial" pitchFamily="34" charset="0"/>
              <a:buChar char="•"/>
            </a:pPr>
            <a:r>
              <a:rPr lang="en-US" sz="2600" dirty="0" smtClean="0">
                <a:solidFill>
                  <a:schemeClr val="tx2"/>
                </a:solidFill>
              </a:rPr>
              <a:t>Contract </a:t>
            </a:r>
            <a:r>
              <a:rPr lang="en-US" sz="2600" dirty="0">
                <a:solidFill>
                  <a:schemeClr val="tx2"/>
                </a:solidFill>
              </a:rPr>
              <a:t>was awarded to the lowest </a:t>
            </a:r>
            <a:endParaRPr lang="en-US" sz="2600" dirty="0" smtClean="0">
              <a:solidFill>
                <a:schemeClr val="tx2"/>
              </a:solidFill>
            </a:endParaRPr>
          </a:p>
          <a:p>
            <a:pPr marL="914400" lvl="1" indent="-457200">
              <a:buFont typeface="Arial" pitchFamily="34" charset="0"/>
              <a:buChar char="•"/>
            </a:pPr>
            <a:r>
              <a:rPr lang="en-US" sz="2600" dirty="0" smtClean="0">
                <a:solidFill>
                  <a:schemeClr val="tx2"/>
                </a:solidFill>
              </a:rPr>
              <a:t>Operations </a:t>
            </a:r>
            <a:r>
              <a:rPr lang="en-US" sz="2600" dirty="0">
                <a:solidFill>
                  <a:schemeClr val="tx2"/>
                </a:solidFill>
              </a:rPr>
              <a:t>chief signed it signifying approval for the contract and the contractor.  </a:t>
            </a:r>
          </a:p>
          <a:p>
            <a:pPr marL="914400" lvl="1" indent="-457200">
              <a:buFont typeface="Arial" pitchFamily="34" charset="0"/>
              <a:buChar char="•"/>
            </a:pPr>
            <a:endParaRPr lang="en-US" sz="2600" dirty="0">
              <a:solidFill>
                <a:schemeClr val="tx2"/>
              </a:solidFill>
            </a:endParaRPr>
          </a:p>
        </p:txBody>
      </p:sp>
    </p:spTree>
    <p:extLst>
      <p:ext uri="{BB962C8B-B14F-4D97-AF65-F5344CB8AC3E}">
        <p14:creationId xmlns:p14="http://schemas.microsoft.com/office/powerpoint/2010/main" val="1885858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227351"/>
            <a:ext cx="8763000" cy="769441"/>
          </a:xfrm>
          <a:prstGeom prst="rect">
            <a:avLst/>
          </a:prstGeom>
          <a:noFill/>
        </p:spPr>
        <p:txBody>
          <a:bodyPr wrap="square" rtlCol="0">
            <a:spAutoFit/>
          </a:bodyPr>
          <a:lstStyle/>
          <a:p>
            <a:pPr algn="ctr"/>
            <a:r>
              <a:rPr lang="en-US" sz="4400" dirty="0">
                <a:solidFill>
                  <a:schemeClr val="tx2"/>
                </a:solidFill>
              </a:rPr>
              <a:t>C</a:t>
            </a:r>
            <a:r>
              <a:rPr lang="en-US" sz="4400" dirty="0" smtClean="0">
                <a:solidFill>
                  <a:schemeClr val="tx2"/>
                </a:solidFill>
              </a:rPr>
              <a:t>ost Management - continued </a:t>
            </a:r>
            <a:endParaRPr lang="en-US" sz="4400" dirty="0"/>
          </a:p>
        </p:txBody>
      </p:sp>
      <p:sp>
        <p:nvSpPr>
          <p:cNvPr id="4" name="TextBox 3"/>
          <p:cNvSpPr txBox="1"/>
          <p:nvPr/>
        </p:nvSpPr>
        <p:spPr>
          <a:xfrm>
            <a:off x="143656" y="1016247"/>
            <a:ext cx="8839200" cy="2492990"/>
          </a:xfrm>
          <a:prstGeom prst="rect">
            <a:avLst/>
          </a:prstGeom>
          <a:noFill/>
        </p:spPr>
        <p:txBody>
          <a:bodyPr wrap="square" rtlCol="0">
            <a:spAutoFit/>
          </a:bodyPr>
          <a:lstStyle/>
          <a:p>
            <a:pPr marL="457200" indent="-457200">
              <a:buFont typeface="Arial" pitchFamily="34" charset="0"/>
              <a:buChar char="•"/>
            </a:pPr>
            <a:r>
              <a:rPr lang="en-US" sz="2600" u="sng" dirty="0" smtClean="0">
                <a:solidFill>
                  <a:schemeClr val="tx2"/>
                </a:solidFill>
              </a:rPr>
              <a:t>Final step</a:t>
            </a:r>
            <a:r>
              <a:rPr lang="en-US" sz="2600" dirty="0" smtClean="0">
                <a:solidFill>
                  <a:schemeClr val="tx2"/>
                </a:solidFill>
              </a:rPr>
              <a:t>: contractor signed </a:t>
            </a:r>
            <a:r>
              <a:rPr lang="en-US" sz="2600" dirty="0">
                <a:solidFill>
                  <a:schemeClr val="tx2"/>
                </a:solidFill>
              </a:rPr>
              <a:t>the contract and </a:t>
            </a:r>
            <a:r>
              <a:rPr lang="en-US" sz="2600" dirty="0" smtClean="0">
                <a:solidFill>
                  <a:schemeClr val="tx2"/>
                </a:solidFill>
              </a:rPr>
              <a:t>received </a:t>
            </a:r>
            <a:r>
              <a:rPr lang="en-US" sz="2600" dirty="0">
                <a:solidFill>
                  <a:schemeClr val="tx2"/>
                </a:solidFill>
              </a:rPr>
              <a:t>a notification to </a:t>
            </a:r>
            <a:r>
              <a:rPr lang="en-US" sz="2600" dirty="0" smtClean="0">
                <a:solidFill>
                  <a:schemeClr val="tx2"/>
                </a:solidFill>
              </a:rPr>
              <a:t>proceed</a:t>
            </a:r>
          </a:p>
          <a:p>
            <a:endParaRPr lang="en-US" sz="2600" dirty="0" smtClean="0">
              <a:solidFill>
                <a:schemeClr val="tx2"/>
              </a:solidFill>
            </a:endParaRPr>
          </a:p>
          <a:p>
            <a:pPr marL="457200" indent="-457200">
              <a:buFont typeface="Arial" pitchFamily="34" charset="0"/>
              <a:buChar char="•"/>
            </a:pPr>
            <a:r>
              <a:rPr lang="en-US" sz="2600" u="sng" dirty="0" smtClean="0">
                <a:solidFill>
                  <a:schemeClr val="tx2"/>
                </a:solidFill>
              </a:rPr>
              <a:t>Resident Engineers</a:t>
            </a:r>
            <a:r>
              <a:rPr lang="en-US" sz="2600" dirty="0" smtClean="0">
                <a:solidFill>
                  <a:schemeClr val="tx2"/>
                </a:solidFill>
              </a:rPr>
              <a:t> were </a:t>
            </a:r>
            <a:r>
              <a:rPr lang="en-US" sz="2600" dirty="0">
                <a:solidFill>
                  <a:schemeClr val="tx2"/>
                </a:solidFill>
              </a:rPr>
              <a:t>assigned to each </a:t>
            </a:r>
            <a:r>
              <a:rPr lang="en-US" sz="2600" dirty="0" smtClean="0">
                <a:solidFill>
                  <a:schemeClr val="tx2"/>
                </a:solidFill>
              </a:rPr>
              <a:t>project</a:t>
            </a:r>
          </a:p>
          <a:p>
            <a:endParaRPr lang="en-US" sz="2600" dirty="0" smtClean="0">
              <a:solidFill>
                <a:schemeClr val="tx2"/>
              </a:solidFill>
            </a:endParaRPr>
          </a:p>
          <a:p>
            <a:pPr marL="457200" indent="-457200">
              <a:buFont typeface="Arial" pitchFamily="34" charset="0"/>
              <a:buChar char="•"/>
            </a:pPr>
            <a:r>
              <a:rPr lang="en-US" sz="2600" u="sng" dirty="0" smtClean="0">
                <a:solidFill>
                  <a:schemeClr val="tx2"/>
                </a:solidFill>
              </a:rPr>
              <a:t>Bundled Maintenance </a:t>
            </a:r>
            <a:r>
              <a:rPr lang="en-US" sz="2600" u="sng" dirty="0">
                <a:solidFill>
                  <a:schemeClr val="tx2"/>
                </a:solidFill>
              </a:rPr>
              <a:t>projects</a:t>
            </a:r>
            <a:r>
              <a:rPr lang="en-US" sz="2600" dirty="0">
                <a:solidFill>
                  <a:schemeClr val="tx2"/>
                </a:solidFill>
              </a:rPr>
              <a:t> of similar type and </a:t>
            </a:r>
            <a:r>
              <a:rPr lang="en-US" sz="2600" dirty="0" smtClean="0">
                <a:solidFill>
                  <a:schemeClr val="tx2"/>
                </a:solidFill>
              </a:rPr>
              <a:t>location</a:t>
            </a:r>
          </a:p>
        </p:txBody>
      </p:sp>
    </p:spTree>
    <p:extLst>
      <p:ext uri="{BB962C8B-B14F-4D97-AF65-F5344CB8AC3E}">
        <p14:creationId xmlns:p14="http://schemas.microsoft.com/office/powerpoint/2010/main" val="3525455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 y="292387"/>
            <a:ext cx="8915400" cy="769441"/>
          </a:xfrm>
          <a:prstGeom prst="rect">
            <a:avLst/>
          </a:prstGeom>
          <a:noFill/>
        </p:spPr>
        <p:txBody>
          <a:bodyPr wrap="square" rtlCol="0">
            <a:spAutoFit/>
          </a:bodyPr>
          <a:lstStyle/>
          <a:p>
            <a:pPr algn="ctr"/>
            <a:r>
              <a:rPr lang="en-US" sz="4400" dirty="0">
                <a:solidFill>
                  <a:schemeClr val="tx2"/>
                </a:solidFill>
              </a:rPr>
              <a:t>Risk </a:t>
            </a:r>
            <a:r>
              <a:rPr lang="en-US" sz="4400" dirty="0" smtClean="0">
                <a:solidFill>
                  <a:schemeClr val="tx2"/>
                </a:solidFill>
              </a:rPr>
              <a:t>Management </a:t>
            </a:r>
            <a:endParaRPr lang="en-US" sz="4400" dirty="0"/>
          </a:p>
        </p:txBody>
      </p:sp>
      <p:sp>
        <p:nvSpPr>
          <p:cNvPr id="3" name="TextBox 2"/>
          <p:cNvSpPr txBox="1"/>
          <p:nvPr/>
        </p:nvSpPr>
        <p:spPr>
          <a:xfrm>
            <a:off x="308042" y="1061828"/>
            <a:ext cx="8305801" cy="4570482"/>
          </a:xfrm>
          <a:prstGeom prst="rect">
            <a:avLst/>
          </a:prstGeom>
          <a:noFill/>
        </p:spPr>
        <p:txBody>
          <a:bodyPr wrap="square" rtlCol="0">
            <a:spAutoFit/>
          </a:bodyPr>
          <a:lstStyle/>
          <a:p>
            <a:pPr marL="457200" indent="-457200">
              <a:spcAft>
                <a:spcPts val="600"/>
              </a:spcAft>
              <a:buFont typeface="Arial" pitchFamily="34" charset="0"/>
              <a:buChar char="•"/>
            </a:pPr>
            <a:r>
              <a:rPr lang="en-US" sz="2600" u="sng" dirty="0" smtClean="0">
                <a:solidFill>
                  <a:schemeClr val="tx2"/>
                </a:solidFill>
              </a:rPr>
              <a:t>Public </a:t>
            </a:r>
            <a:r>
              <a:rPr lang="en-US" sz="2600" u="sng" dirty="0">
                <a:solidFill>
                  <a:schemeClr val="tx2"/>
                </a:solidFill>
              </a:rPr>
              <a:t>safety</a:t>
            </a:r>
            <a:r>
              <a:rPr lang="en-US" sz="2600" dirty="0">
                <a:solidFill>
                  <a:schemeClr val="tx2"/>
                </a:solidFill>
              </a:rPr>
              <a:t> vs. Repairing the </a:t>
            </a:r>
            <a:r>
              <a:rPr lang="en-US" sz="2600" dirty="0" smtClean="0">
                <a:solidFill>
                  <a:schemeClr val="tx2"/>
                </a:solidFill>
              </a:rPr>
              <a:t>infrastructure</a:t>
            </a:r>
          </a:p>
          <a:p>
            <a:pPr marL="457200" indent="-457200">
              <a:buFont typeface="Arial" pitchFamily="34" charset="0"/>
              <a:buChar char="•"/>
            </a:pPr>
            <a:r>
              <a:rPr lang="en-US" sz="2600" u="sng" dirty="0" smtClean="0">
                <a:solidFill>
                  <a:schemeClr val="tx2"/>
                </a:solidFill>
              </a:rPr>
              <a:t>Prioritized </a:t>
            </a:r>
            <a:r>
              <a:rPr lang="en-US" sz="2600" u="sng" dirty="0">
                <a:solidFill>
                  <a:schemeClr val="tx2"/>
                </a:solidFill>
              </a:rPr>
              <a:t>repairs </a:t>
            </a:r>
            <a:endParaRPr lang="en-US" sz="2600" u="sng" dirty="0" smtClean="0">
              <a:solidFill>
                <a:schemeClr val="tx2"/>
              </a:solidFill>
            </a:endParaRPr>
          </a:p>
          <a:p>
            <a:pPr marL="914400" lvl="1" indent="-457200">
              <a:buFont typeface="Arial" pitchFamily="34" charset="0"/>
              <a:buChar char="•"/>
            </a:pPr>
            <a:r>
              <a:rPr lang="en-US" sz="2600" dirty="0" smtClean="0">
                <a:solidFill>
                  <a:schemeClr val="tx2"/>
                </a:solidFill>
              </a:rPr>
              <a:t>detour </a:t>
            </a:r>
            <a:r>
              <a:rPr lang="en-US" sz="2600" dirty="0">
                <a:solidFill>
                  <a:schemeClr val="tx2"/>
                </a:solidFill>
              </a:rPr>
              <a:t>length; extent of extra travel for </a:t>
            </a:r>
            <a:r>
              <a:rPr lang="en-US" sz="2600" dirty="0" smtClean="0">
                <a:solidFill>
                  <a:schemeClr val="tx2"/>
                </a:solidFill>
              </a:rPr>
              <a:t>public</a:t>
            </a:r>
          </a:p>
          <a:p>
            <a:pPr marL="914400" lvl="1" indent="-457200">
              <a:buFont typeface="Arial" pitchFamily="34" charset="0"/>
              <a:buChar char="•"/>
            </a:pPr>
            <a:r>
              <a:rPr lang="en-US" sz="2600" dirty="0" smtClean="0">
                <a:solidFill>
                  <a:schemeClr val="tx2"/>
                </a:solidFill>
              </a:rPr>
              <a:t>traffic volume</a:t>
            </a:r>
          </a:p>
          <a:p>
            <a:pPr marL="914400" lvl="1" indent="-457200">
              <a:buFont typeface="Arial" pitchFamily="34" charset="0"/>
              <a:buChar char="•"/>
            </a:pPr>
            <a:r>
              <a:rPr lang="en-US" sz="2600" dirty="0" smtClean="0">
                <a:solidFill>
                  <a:schemeClr val="tx2"/>
                </a:solidFill>
              </a:rPr>
              <a:t>type </a:t>
            </a:r>
            <a:r>
              <a:rPr lang="en-US" sz="2600" dirty="0">
                <a:solidFill>
                  <a:schemeClr val="tx2"/>
                </a:solidFill>
              </a:rPr>
              <a:t>of road used for that </a:t>
            </a:r>
            <a:r>
              <a:rPr lang="en-US" sz="2600" dirty="0" smtClean="0">
                <a:solidFill>
                  <a:schemeClr val="tx2"/>
                </a:solidFill>
              </a:rPr>
              <a:t>travel  </a:t>
            </a:r>
          </a:p>
          <a:p>
            <a:pPr marL="914400" lvl="1" indent="-457200">
              <a:buFont typeface="Arial" pitchFamily="34" charset="0"/>
              <a:buChar char="•"/>
            </a:pPr>
            <a:r>
              <a:rPr lang="en-US" sz="2600" dirty="0" smtClean="0">
                <a:solidFill>
                  <a:schemeClr val="tx2"/>
                </a:solidFill>
              </a:rPr>
              <a:t>greater </a:t>
            </a:r>
            <a:r>
              <a:rPr lang="en-US" sz="2600" dirty="0">
                <a:solidFill>
                  <a:schemeClr val="tx2"/>
                </a:solidFill>
              </a:rPr>
              <a:t>the risk for personal </a:t>
            </a:r>
            <a:r>
              <a:rPr lang="en-US" sz="2600" dirty="0" smtClean="0">
                <a:solidFill>
                  <a:schemeClr val="tx2"/>
                </a:solidFill>
              </a:rPr>
              <a:t>injury </a:t>
            </a:r>
          </a:p>
          <a:p>
            <a:pPr marL="457200" indent="-457200">
              <a:buFont typeface="Arial" pitchFamily="34" charset="0"/>
              <a:buChar char="•"/>
            </a:pPr>
            <a:r>
              <a:rPr lang="en-US" sz="2600" u="sng" dirty="0" smtClean="0">
                <a:solidFill>
                  <a:schemeClr val="tx2"/>
                </a:solidFill>
              </a:rPr>
              <a:t>Considered conditions </a:t>
            </a:r>
            <a:r>
              <a:rPr lang="en-US" sz="2600" dirty="0">
                <a:solidFill>
                  <a:schemeClr val="tx2"/>
                </a:solidFill>
              </a:rPr>
              <a:t>further up or down the route </a:t>
            </a:r>
            <a:r>
              <a:rPr lang="en-US" sz="2600" dirty="0" smtClean="0">
                <a:solidFill>
                  <a:schemeClr val="tx2"/>
                </a:solidFill>
              </a:rPr>
              <a:t>which might limit public access.</a:t>
            </a:r>
            <a:endParaRPr lang="en-US" sz="2600" dirty="0">
              <a:solidFill>
                <a:schemeClr val="tx2"/>
              </a:solidFill>
            </a:endParaRPr>
          </a:p>
          <a:p>
            <a:pPr marL="457200" indent="-457200">
              <a:buFont typeface="Arial" pitchFamily="34" charset="0"/>
              <a:buChar char="•"/>
            </a:pPr>
            <a:r>
              <a:rPr lang="en-US" sz="2600" dirty="0">
                <a:solidFill>
                  <a:schemeClr val="tx2"/>
                </a:solidFill>
              </a:rPr>
              <a:t>A</a:t>
            </a:r>
            <a:r>
              <a:rPr lang="en-US" sz="2600" u="sng" dirty="0" smtClean="0">
                <a:solidFill>
                  <a:schemeClr val="tx2"/>
                </a:solidFill>
              </a:rPr>
              <a:t>ccommodate </a:t>
            </a:r>
            <a:r>
              <a:rPr lang="en-US" sz="2600" u="sng" dirty="0">
                <a:solidFill>
                  <a:schemeClr val="tx2"/>
                </a:solidFill>
              </a:rPr>
              <a:t>deliveries </a:t>
            </a:r>
            <a:r>
              <a:rPr lang="en-US" sz="2600" dirty="0">
                <a:solidFill>
                  <a:schemeClr val="tx2"/>
                </a:solidFill>
              </a:rPr>
              <a:t>of supplies based on public safety and the increase of large construction </a:t>
            </a:r>
            <a:r>
              <a:rPr lang="en-US" sz="2600" dirty="0" smtClean="0">
                <a:solidFill>
                  <a:schemeClr val="tx2"/>
                </a:solidFill>
              </a:rPr>
              <a:t>vehicles.</a:t>
            </a:r>
          </a:p>
          <a:p>
            <a:pPr lvl="1"/>
            <a:endParaRPr lang="en-US" sz="2600" dirty="0">
              <a:solidFill>
                <a:schemeClr val="tx2"/>
              </a:solidFill>
            </a:endParaRPr>
          </a:p>
        </p:txBody>
      </p:sp>
    </p:spTree>
    <p:extLst>
      <p:ext uri="{BB962C8B-B14F-4D97-AF65-F5344CB8AC3E}">
        <p14:creationId xmlns:p14="http://schemas.microsoft.com/office/powerpoint/2010/main" val="14139726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69682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 y="292387"/>
            <a:ext cx="8915400" cy="769441"/>
          </a:xfrm>
          <a:prstGeom prst="rect">
            <a:avLst/>
          </a:prstGeom>
          <a:noFill/>
        </p:spPr>
        <p:txBody>
          <a:bodyPr wrap="square" rtlCol="0">
            <a:spAutoFit/>
          </a:bodyPr>
          <a:lstStyle/>
          <a:p>
            <a:pPr algn="ctr"/>
            <a:r>
              <a:rPr lang="en-US" sz="4400" dirty="0">
                <a:solidFill>
                  <a:schemeClr val="tx2"/>
                </a:solidFill>
              </a:rPr>
              <a:t>Risk </a:t>
            </a:r>
            <a:r>
              <a:rPr lang="en-US" sz="4400" dirty="0" smtClean="0">
                <a:solidFill>
                  <a:schemeClr val="tx2"/>
                </a:solidFill>
              </a:rPr>
              <a:t>Management - continued</a:t>
            </a:r>
            <a:endParaRPr lang="en-US" sz="4400" dirty="0"/>
          </a:p>
        </p:txBody>
      </p:sp>
      <p:sp>
        <p:nvSpPr>
          <p:cNvPr id="4" name="Rectangle 3"/>
          <p:cNvSpPr/>
          <p:nvPr/>
        </p:nvSpPr>
        <p:spPr>
          <a:xfrm>
            <a:off x="494488" y="1371600"/>
            <a:ext cx="8192311" cy="2554545"/>
          </a:xfrm>
          <a:prstGeom prst="rect">
            <a:avLst/>
          </a:prstGeom>
        </p:spPr>
        <p:txBody>
          <a:bodyPr wrap="square">
            <a:spAutoFit/>
          </a:bodyPr>
          <a:lstStyle/>
          <a:p>
            <a:pPr marL="457200" indent="-457200">
              <a:buFont typeface="Arial" pitchFamily="34" charset="0"/>
              <a:buChar char="•"/>
            </a:pPr>
            <a:r>
              <a:rPr lang="en-US" sz="2600" u="sng" dirty="0">
                <a:solidFill>
                  <a:schemeClr val="tx2"/>
                </a:solidFill>
              </a:rPr>
              <a:t>Engineered vs. Un-Engineered</a:t>
            </a:r>
            <a:r>
              <a:rPr lang="en-US" sz="2600" dirty="0">
                <a:solidFill>
                  <a:schemeClr val="tx2"/>
                </a:solidFill>
              </a:rPr>
              <a:t> repairs </a:t>
            </a:r>
            <a:r>
              <a:rPr lang="en-US" sz="2600" dirty="0" smtClean="0">
                <a:solidFill>
                  <a:schemeClr val="tx2"/>
                </a:solidFill>
              </a:rPr>
              <a:t> </a:t>
            </a:r>
            <a:endParaRPr lang="en-US" sz="2600" dirty="0">
              <a:solidFill>
                <a:schemeClr val="tx2"/>
              </a:solidFill>
            </a:endParaRPr>
          </a:p>
          <a:p>
            <a:pPr marL="457200" indent="-457200">
              <a:buFont typeface="Arial" pitchFamily="34" charset="0"/>
              <a:buChar char="•"/>
            </a:pPr>
            <a:r>
              <a:rPr lang="en-US" sz="2600" dirty="0" smtClean="0">
                <a:solidFill>
                  <a:schemeClr val="tx2"/>
                </a:solidFill>
              </a:rPr>
              <a:t>Managed risk - </a:t>
            </a:r>
            <a:r>
              <a:rPr lang="en-US" sz="2600" u="sng" dirty="0" smtClean="0">
                <a:solidFill>
                  <a:schemeClr val="tx2"/>
                </a:solidFill>
              </a:rPr>
              <a:t>permanent vs. temporary</a:t>
            </a:r>
          </a:p>
          <a:p>
            <a:pPr marL="914400" lvl="1" indent="-457200">
              <a:buFont typeface="Arial" pitchFamily="34" charset="0"/>
              <a:buChar char="•"/>
            </a:pPr>
            <a:r>
              <a:rPr lang="en-US" sz="2600" dirty="0">
                <a:solidFill>
                  <a:schemeClr val="tx2"/>
                </a:solidFill>
              </a:rPr>
              <a:t>Detour length and geometry </a:t>
            </a:r>
            <a:endParaRPr lang="en-US" sz="2600" dirty="0" smtClean="0">
              <a:solidFill>
                <a:schemeClr val="tx2"/>
              </a:solidFill>
            </a:endParaRPr>
          </a:p>
          <a:p>
            <a:pPr marL="914400" lvl="1" indent="-457200">
              <a:buFont typeface="Arial" pitchFamily="34" charset="0"/>
              <a:buChar char="•"/>
            </a:pPr>
            <a:r>
              <a:rPr lang="en-US" sz="2600" dirty="0" smtClean="0">
                <a:solidFill>
                  <a:schemeClr val="tx2"/>
                </a:solidFill>
              </a:rPr>
              <a:t>Condition of the road prior to TS Irene damage</a:t>
            </a:r>
          </a:p>
          <a:p>
            <a:pPr marL="914400" lvl="1" indent="-457200">
              <a:buFont typeface="Arial" pitchFamily="34" charset="0"/>
              <a:buChar char="•"/>
            </a:pPr>
            <a:r>
              <a:rPr lang="en-US" sz="2800" dirty="0">
                <a:solidFill>
                  <a:schemeClr val="tx2"/>
                </a:solidFill>
              </a:rPr>
              <a:t>Magnitude of the </a:t>
            </a:r>
            <a:r>
              <a:rPr lang="en-US" sz="2800" dirty="0" smtClean="0">
                <a:solidFill>
                  <a:schemeClr val="tx2"/>
                </a:solidFill>
              </a:rPr>
              <a:t>damage</a:t>
            </a:r>
            <a:endParaRPr lang="en-US" sz="2800" dirty="0">
              <a:solidFill>
                <a:schemeClr val="tx2"/>
              </a:solidFill>
            </a:endParaRPr>
          </a:p>
          <a:p>
            <a:pPr marL="914400" lvl="1" indent="-457200">
              <a:buFont typeface="Arial" pitchFamily="34" charset="0"/>
              <a:buChar char="•"/>
            </a:pPr>
            <a:r>
              <a:rPr lang="en-US" sz="2600" dirty="0">
                <a:solidFill>
                  <a:schemeClr val="tx2"/>
                </a:solidFill>
              </a:rPr>
              <a:t>Engineering Bridge </a:t>
            </a:r>
            <a:r>
              <a:rPr lang="en-US" sz="2600" dirty="0" smtClean="0">
                <a:solidFill>
                  <a:schemeClr val="tx2"/>
                </a:solidFill>
              </a:rPr>
              <a:t>Projects</a:t>
            </a:r>
            <a:endParaRPr lang="en-US" sz="2600" dirty="0">
              <a:solidFill>
                <a:schemeClr val="tx2"/>
              </a:solidFill>
            </a:endParaRPr>
          </a:p>
        </p:txBody>
      </p:sp>
    </p:spTree>
    <p:extLst>
      <p:ext uri="{BB962C8B-B14F-4D97-AF65-F5344CB8AC3E}">
        <p14:creationId xmlns:p14="http://schemas.microsoft.com/office/powerpoint/2010/main" val="3489432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9923" y="381000"/>
            <a:ext cx="8534400" cy="769441"/>
          </a:xfrm>
          <a:prstGeom prst="rect">
            <a:avLst/>
          </a:prstGeom>
          <a:noFill/>
        </p:spPr>
        <p:txBody>
          <a:bodyPr wrap="square" rtlCol="0">
            <a:spAutoFit/>
          </a:bodyPr>
          <a:lstStyle/>
          <a:p>
            <a:pPr algn="ctr"/>
            <a:r>
              <a:rPr lang="en-US" sz="4400" dirty="0">
                <a:solidFill>
                  <a:schemeClr val="tx2"/>
                </a:solidFill>
              </a:rPr>
              <a:t>HR </a:t>
            </a:r>
            <a:r>
              <a:rPr lang="en-US" sz="4400" dirty="0" smtClean="0">
                <a:solidFill>
                  <a:schemeClr val="tx2"/>
                </a:solidFill>
              </a:rPr>
              <a:t>Management </a:t>
            </a:r>
            <a:endParaRPr lang="en-US" sz="4400" dirty="0"/>
          </a:p>
        </p:txBody>
      </p:sp>
      <p:sp>
        <p:nvSpPr>
          <p:cNvPr id="4" name="TextBox 3"/>
          <p:cNvSpPr txBox="1"/>
          <p:nvPr/>
        </p:nvSpPr>
        <p:spPr>
          <a:xfrm>
            <a:off x="381000" y="1295400"/>
            <a:ext cx="8534400" cy="3416320"/>
          </a:xfrm>
          <a:prstGeom prst="rect">
            <a:avLst/>
          </a:prstGeom>
          <a:noFill/>
        </p:spPr>
        <p:txBody>
          <a:bodyPr wrap="square" rtlCol="0">
            <a:spAutoFit/>
          </a:bodyPr>
          <a:lstStyle/>
          <a:p>
            <a:pPr marL="457200" indent="-457200">
              <a:spcAft>
                <a:spcPts val="600"/>
              </a:spcAft>
              <a:buFont typeface="Arial" pitchFamily="34" charset="0"/>
              <a:buChar char="•"/>
            </a:pPr>
            <a:r>
              <a:rPr lang="en-US" sz="2800" u="sng" dirty="0" smtClean="0">
                <a:solidFill>
                  <a:schemeClr val="tx2"/>
                </a:solidFill>
              </a:rPr>
              <a:t>Previous</a:t>
            </a:r>
            <a:r>
              <a:rPr lang="en-US" sz="2800" dirty="0" smtClean="0">
                <a:solidFill>
                  <a:schemeClr val="tx2"/>
                </a:solidFill>
              </a:rPr>
              <a:t> chain of supervision moot</a:t>
            </a:r>
          </a:p>
          <a:p>
            <a:pPr marL="457200" indent="-457200">
              <a:spcAft>
                <a:spcPts val="600"/>
              </a:spcAft>
              <a:buFont typeface="Arial" pitchFamily="34" charset="0"/>
              <a:buChar char="•"/>
            </a:pPr>
            <a:r>
              <a:rPr lang="en-US" sz="2800" u="sng" dirty="0" smtClean="0">
                <a:solidFill>
                  <a:schemeClr val="tx2"/>
                </a:solidFill>
              </a:rPr>
              <a:t>IC complete supervisory authority </a:t>
            </a:r>
          </a:p>
          <a:p>
            <a:pPr marL="457200" indent="-457200">
              <a:spcAft>
                <a:spcPts val="600"/>
              </a:spcAft>
              <a:buFont typeface="Arial" pitchFamily="34" charset="0"/>
              <a:buChar char="•"/>
            </a:pPr>
            <a:r>
              <a:rPr lang="en-US" sz="2800" u="sng" dirty="0" smtClean="0">
                <a:solidFill>
                  <a:schemeClr val="tx2"/>
                </a:solidFill>
              </a:rPr>
              <a:t>Policies </a:t>
            </a:r>
            <a:r>
              <a:rPr lang="en-US" sz="2800" u="sng" dirty="0">
                <a:solidFill>
                  <a:schemeClr val="tx2"/>
                </a:solidFill>
              </a:rPr>
              <a:t>were </a:t>
            </a:r>
            <a:r>
              <a:rPr lang="en-US" sz="2800" u="sng" dirty="0" smtClean="0">
                <a:solidFill>
                  <a:schemeClr val="tx2"/>
                </a:solidFill>
              </a:rPr>
              <a:t>altered</a:t>
            </a:r>
            <a:r>
              <a:rPr lang="en-US" sz="2800" dirty="0" smtClean="0">
                <a:solidFill>
                  <a:schemeClr val="tx2"/>
                </a:solidFill>
              </a:rPr>
              <a:t> on comp-time vs. paid time</a:t>
            </a:r>
          </a:p>
          <a:p>
            <a:pPr marL="914400" lvl="1" indent="-457200">
              <a:spcAft>
                <a:spcPts val="600"/>
              </a:spcAft>
              <a:buFont typeface="Arial" pitchFamily="34" charset="0"/>
              <a:buChar char="•"/>
            </a:pPr>
            <a:r>
              <a:rPr lang="en-US" sz="2800" dirty="0" smtClean="0">
                <a:solidFill>
                  <a:schemeClr val="tx2"/>
                </a:solidFill>
              </a:rPr>
              <a:t>consideration for weeks and months employees were away from their families</a:t>
            </a:r>
          </a:p>
          <a:p>
            <a:pPr marL="457200" indent="-457200">
              <a:spcAft>
                <a:spcPts val="600"/>
              </a:spcAft>
              <a:buFont typeface="Arial" pitchFamily="34" charset="0"/>
              <a:buChar char="•"/>
            </a:pPr>
            <a:r>
              <a:rPr lang="en-US" sz="2800" dirty="0" smtClean="0">
                <a:solidFill>
                  <a:schemeClr val="tx2"/>
                </a:solidFill>
              </a:rPr>
              <a:t>IC allowed and </a:t>
            </a:r>
            <a:r>
              <a:rPr lang="en-US" sz="2800" u="sng" dirty="0" smtClean="0">
                <a:solidFill>
                  <a:schemeClr val="tx2"/>
                </a:solidFill>
              </a:rPr>
              <a:t>authorized to conduct all necessary business</a:t>
            </a:r>
            <a:r>
              <a:rPr lang="en-US" sz="2800" dirty="0" smtClean="0">
                <a:solidFill>
                  <a:schemeClr val="tx2"/>
                </a:solidFill>
              </a:rPr>
              <a:t> to forward the mission</a:t>
            </a:r>
          </a:p>
        </p:txBody>
      </p:sp>
    </p:spTree>
    <p:extLst>
      <p:ext uri="{BB962C8B-B14F-4D97-AF65-F5344CB8AC3E}">
        <p14:creationId xmlns:p14="http://schemas.microsoft.com/office/powerpoint/2010/main" val="2388698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6143" y="312958"/>
            <a:ext cx="8534400" cy="769441"/>
          </a:xfrm>
          <a:prstGeom prst="rect">
            <a:avLst/>
          </a:prstGeom>
          <a:noFill/>
        </p:spPr>
        <p:txBody>
          <a:bodyPr wrap="square" rtlCol="0">
            <a:spAutoFit/>
          </a:bodyPr>
          <a:lstStyle/>
          <a:p>
            <a:pPr algn="ctr"/>
            <a:r>
              <a:rPr lang="en-US" sz="4400" dirty="0">
                <a:solidFill>
                  <a:schemeClr val="tx2"/>
                </a:solidFill>
              </a:rPr>
              <a:t>Quality Management </a:t>
            </a:r>
            <a:endParaRPr lang="en-US" sz="4400" dirty="0" smtClean="0">
              <a:solidFill>
                <a:schemeClr val="tx2"/>
              </a:solidFill>
            </a:endParaRPr>
          </a:p>
        </p:txBody>
      </p:sp>
      <p:sp>
        <p:nvSpPr>
          <p:cNvPr id="3" name="TextBox 2"/>
          <p:cNvSpPr txBox="1"/>
          <p:nvPr/>
        </p:nvSpPr>
        <p:spPr>
          <a:xfrm>
            <a:off x="155643" y="1082399"/>
            <a:ext cx="8915400" cy="4632037"/>
          </a:xfrm>
          <a:prstGeom prst="rect">
            <a:avLst/>
          </a:prstGeom>
          <a:noFill/>
        </p:spPr>
        <p:txBody>
          <a:bodyPr wrap="square" rtlCol="0">
            <a:spAutoFit/>
          </a:bodyPr>
          <a:lstStyle/>
          <a:p>
            <a:pPr marL="457200" indent="-457200">
              <a:spcAft>
                <a:spcPts val="600"/>
              </a:spcAft>
              <a:buFont typeface="Arial" pitchFamily="34" charset="0"/>
              <a:buChar char="•"/>
            </a:pPr>
            <a:r>
              <a:rPr lang="en-US" sz="2800" dirty="0" smtClean="0">
                <a:solidFill>
                  <a:schemeClr val="tx2"/>
                </a:solidFill>
              </a:rPr>
              <a:t>Infrastructure </a:t>
            </a:r>
            <a:r>
              <a:rPr lang="en-US" sz="2800" u="sng" dirty="0" smtClean="0">
                <a:solidFill>
                  <a:schemeClr val="tx2"/>
                </a:solidFill>
              </a:rPr>
              <a:t>repair began </a:t>
            </a:r>
            <a:r>
              <a:rPr lang="en-US" sz="2800" u="sng" dirty="0">
                <a:solidFill>
                  <a:schemeClr val="tx2"/>
                </a:solidFill>
              </a:rPr>
              <a:t>Sunday August 28</a:t>
            </a:r>
            <a:r>
              <a:rPr lang="en-US" sz="2800" u="sng" baseline="30000" dirty="0">
                <a:solidFill>
                  <a:schemeClr val="tx2"/>
                </a:solidFill>
              </a:rPr>
              <a:t>th</a:t>
            </a:r>
            <a:r>
              <a:rPr lang="en-US" sz="2800" dirty="0">
                <a:solidFill>
                  <a:schemeClr val="tx2"/>
                </a:solidFill>
              </a:rPr>
              <a:t>. </a:t>
            </a:r>
          </a:p>
          <a:p>
            <a:pPr marL="457200" indent="-457200">
              <a:spcAft>
                <a:spcPts val="600"/>
              </a:spcAft>
              <a:buFont typeface="Arial" pitchFamily="34" charset="0"/>
              <a:buChar char="•"/>
            </a:pPr>
            <a:r>
              <a:rPr lang="en-US" sz="2800" u="sng" dirty="0" smtClean="0">
                <a:solidFill>
                  <a:schemeClr val="tx2"/>
                </a:solidFill>
              </a:rPr>
              <a:t>First three days</a:t>
            </a:r>
            <a:r>
              <a:rPr lang="en-US" sz="2800" dirty="0" smtClean="0">
                <a:solidFill>
                  <a:schemeClr val="tx2"/>
                </a:solidFill>
              </a:rPr>
              <a:t> repairs </a:t>
            </a:r>
            <a:r>
              <a:rPr lang="en-US" sz="2800" dirty="0">
                <a:solidFill>
                  <a:schemeClr val="tx2"/>
                </a:solidFill>
              </a:rPr>
              <a:t>were all maintenance </a:t>
            </a:r>
            <a:r>
              <a:rPr lang="en-US" sz="2800" dirty="0" smtClean="0">
                <a:solidFill>
                  <a:schemeClr val="tx2"/>
                </a:solidFill>
              </a:rPr>
              <a:t>driven; decisions </a:t>
            </a:r>
            <a:r>
              <a:rPr lang="en-US" sz="2800" dirty="0">
                <a:solidFill>
                  <a:schemeClr val="tx2"/>
                </a:solidFill>
              </a:rPr>
              <a:t>about material and construction methods </a:t>
            </a:r>
            <a:r>
              <a:rPr lang="en-US" sz="2800" dirty="0" smtClean="0">
                <a:solidFill>
                  <a:schemeClr val="tx2"/>
                </a:solidFill>
              </a:rPr>
              <a:t>made </a:t>
            </a:r>
            <a:r>
              <a:rPr lang="en-US" sz="2800" dirty="0">
                <a:solidFill>
                  <a:schemeClr val="tx2"/>
                </a:solidFill>
              </a:rPr>
              <a:t>by foremen and maintenance supervisors. </a:t>
            </a:r>
            <a:endParaRPr lang="en-US" sz="2800" dirty="0" smtClean="0">
              <a:solidFill>
                <a:schemeClr val="tx2"/>
              </a:solidFill>
            </a:endParaRPr>
          </a:p>
          <a:p>
            <a:pPr marL="457200" indent="-457200">
              <a:spcAft>
                <a:spcPts val="600"/>
              </a:spcAft>
              <a:buFont typeface="Arial" pitchFamily="34" charset="0"/>
              <a:buChar char="•"/>
            </a:pPr>
            <a:r>
              <a:rPr lang="en-US" sz="2800" dirty="0" smtClean="0">
                <a:solidFill>
                  <a:schemeClr val="tx2"/>
                </a:solidFill>
              </a:rPr>
              <a:t>The </a:t>
            </a:r>
            <a:r>
              <a:rPr lang="en-US" sz="2800" dirty="0">
                <a:solidFill>
                  <a:schemeClr val="tx2"/>
                </a:solidFill>
              </a:rPr>
              <a:t>ICC assigned </a:t>
            </a:r>
            <a:r>
              <a:rPr lang="en-US" sz="2800" u="sng" dirty="0" smtClean="0">
                <a:solidFill>
                  <a:schemeClr val="tx2"/>
                </a:solidFill>
              </a:rPr>
              <a:t>experienced Resident </a:t>
            </a:r>
            <a:r>
              <a:rPr lang="en-US" sz="2800" u="sng" dirty="0">
                <a:solidFill>
                  <a:schemeClr val="tx2"/>
                </a:solidFill>
              </a:rPr>
              <a:t>Engineers</a:t>
            </a:r>
            <a:r>
              <a:rPr lang="en-US" sz="2800" dirty="0">
                <a:solidFill>
                  <a:schemeClr val="tx2"/>
                </a:solidFill>
              </a:rPr>
              <a:t> to projects based on the type and magnitude of the </a:t>
            </a:r>
            <a:r>
              <a:rPr lang="en-US" sz="2800" dirty="0" smtClean="0">
                <a:solidFill>
                  <a:schemeClr val="tx2"/>
                </a:solidFill>
              </a:rPr>
              <a:t>repair such as bridge </a:t>
            </a:r>
            <a:r>
              <a:rPr lang="en-US" sz="2800" dirty="0">
                <a:solidFill>
                  <a:schemeClr val="tx2"/>
                </a:solidFill>
              </a:rPr>
              <a:t>projects and large slope/roadway failures.  </a:t>
            </a:r>
          </a:p>
          <a:p>
            <a:pPr marL="457200" indent="-457200">
              <a:buFont typeface="Arial" pitchFamily="34" charset="0"/>
              <a:buChar char="•"/>
            </a:pPr>
            <a:r>
              <a:rPr lang="en-US" sz="2800" u="sng" dirty="0" smtClean="0">
                <a:solidFill>
                  <a:schemeClr val="tx2"/>
                </a:solidFill>
              </a:rPr>
              <a:t>Smaller straight </a:t>
            </a:r>
            <a:r>
              <a:rPr lang="en-US" sz="2800" u="sng" dirty="0">
                <a:solidFill>
                  <a:schemeClr val="tx2"/>
                </a:solidFill>
              </a:rPr>
              <a:t>forward projects</a:t>
            </a:r>
            <a:r>
              <a:rPr lang="en-US" sz="2800" dirty="0">
                <a:solidFill>
                  <a:schemeClr val="tx2"/>
                </a:solidFill>
              </a:rPr>
              <a:t> remained as maintenance driven projects with Resident Engineers assigned to several </a:t>
            </a:r>
            <a:r>
              <a:rPr lang="en-US" sz="2800" dirty="0" smtClean="0">
                <a:solidFill>
                  <a:schemeClr val="tx2"/>
                </a:solidFill>
              </a:rPr>
              <a:t>projects.   </a:t>
            </a:r>
            <a:endParaRPr lang="en-US" sz="2800" dirty="0">
              <a:solidFill>
                <a:schemeClr val="tx2"/>
              </a:solidFill>
            </a:endParaRPr>
          </a:p>
        </p:txBody>
      </p:sp>
    </p:spTree>
    <p:extLst>
      <p:ext uri="{BB962C8B-B14F-4D97-AF65-F5344CB8AC3E}">
        <p14:creationId xmlns:p14="http://schemas.microsoft.com/office/powerpoint/2010/main" val="217391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6143" y="312958"/>
            <a:ext cx="8534400" cy="769441"/>
          </a:xfrm>
          <a:prstGeom prst="rect">
            <a:avLst/>
          </a:prstGeom>
          <a:noFill/>
        </p:spPr>
        <p:txBody>
          <a:bodyPr wrap="square" rtlCol="0">
            <a:spAutoFit/>
          </a:bodyPr>
          <a:lstStyle/>
          <a:p>
            <a:pPr algn="ctr"/>
            <a:r>
              <a:rPr lang="en-US" sz="4400" dirty="0">
                <a:solidFill>
                  <a:schemeClr val="tx2"/>
                </a:solidFill>
              </a:rPr>
              <a:t>Quality </a:t>
            </a:r>
            <a:r>
              <a:rPr lang="en-US" sz="4400" dirty="0" smtClean="0">
                <a:solidFill>
                  <a:schemeClr val="tx2"/>
                </a:solidFill>
              </a:rPr>
              <a:t>Management - continued </a:t>
            </a:r>
          </a:p>
        </p:txBody>
      </p:sp>
      <p:sp>
        <p:nvSpPr>
          <p:cNvPr id="3" name="TextBox 2"/>
          <p:cNvSpPr txBox="1"/>
          <p:nvPr/>
        </p:nvSpPr>
        <p:spPr>
          <a:xfrm>
            <a:off x="155643" y="1079686"/>
            <a:ext cx="8915400" cy="4401205"/>
          </a:xfrm>
          <a:prstGeom prst="rect">
            <a:avLst/>
          </a:prstGeom>
          <a:noFill/>
        </p:spPr>
        <p:txBody>
          <a:bodyPr wrap="square" rtlCol="0">
            <a:spAutoFit/>
          </a:bodyPr>
          <a:lstStyle/>
          <a:p>
            <a:pPr lvl="1" indent="-457200">
              <a:buFont typeface="Arial" pitchFamily="34" charset="0"/>
              <a:buChar char="•"/>
            </a:pPr>
            <a:r>
              <a:rPr lang="en-US" sz="2800" dirty="0" smtClean="0">
                <a:solidFill>
                  <a:schemeClr val="tx2"/>
                </a:solidFill>
              </a:rPr>
              <a:t>Plans </a:t>
            </a:r>
            <a:r>
              <a:rPr lang="en-US" sz="2800" dirty="0">
                <a:solidFill>
                  <a:schemeClr val="tx2"/>
                </a:solidFill>
              </a:rPr>
              <a:t>and material </a:t>
            </a:r>
            <a:r>
              <a:rPr lang="en-US" sz="2800" u="sng" dirty="0" smtClean="0">
                <a:solidFill>
                  <a:schemeClr val="tx2"/>
                </a:solidFill>
              </a:rPr>
              <a:t>specifications </a:t>
            </a:r>
            <a:r>
              <a:rPr lang="en-US" sz="2800" u="sng" dirty="0">
                <a:solidFill>
                  <a:schemeClr val="tx2"/>
                </a:solidFill>
              </a:rPr>
              <a:t>developed on </a:t>
            </a:r>
            <a:r>
              <a:rPr lang="en-US" sz="2800" u="sng" dirty="0" smtClean="0">
                <a:solidFill>
                  <a:schemeClr val="tx2"/>
                </a:solidFill>
              </a:rPr>
              <a:t>complex projects</a:t>
            </a:r>
            <a:r>
              <a:rPr lang="en-US" sz="2800" dirty="0" smtClean="0">
                <a:solidFill>
                  <a:schemeClr val="tx2"/>
                </a:solidFill>
              </a:rPr>
              <a:t> (RT </a:t>
            </a:r>
            <a:r>
              <a:rPr lang="en-US" sz="2800" dirty="0">
                <a:solidFill>
                  <a:schemeClr val="tx2"/>
                </a:solidFill>
              </a:rPr>
              <a:t>107 Stockbridge, RT </a:t>
            </a:r>
            <a:r>
              <a:rPr lang="en-US" sz="2800" dirty="0" smtClean="0">
                <a:solidFill>
                  <a:schemeClr val="tx2"/>
                </a:solidFill>
              </a:rPr>
              <a:t>106 </a:t>
            </a:r>
            <a:r>
              <a:rPr lang="en-US" sz="2800" dirty="0">
                <a:solidFill>
                  <a:schemeClr val="tx2"/>
                </a:solidFill>
              </a:rPr>
              <a:t>Weathersfield, RT 131 Cavendish, Dover Road (FAS) </a:t>
            </a:r>
            <a:r>
              <a:rPr lang="en-US" sz="2800" dirty="0" smtClean="0">
                <a:solidFill>
                  <a:schemeClr val="tx2"/>
                </a:solidFill>
              </a:rPr>
              <a:t>Newfane) to eliminate </a:t>
            </a:r>
            <a:r>
              <a:rPr lang="en-US" sz="2800" dirty="0">
                <a:solidFill>
                  <a:schemeClr val="tx2"/>
                </a:solidFill>
              </a:rPr>
              <a:t>the risk of substandard </a:t>
            </a:r>
            <a:r>
              <a:rPr lang="en-US" sz="2800" dirty="0" smtClean="0">
                <a:solidFill>
                  <a:schemeClr val="tx2"/>
                </a:solidFill>
              </a:rPr>
              <a:t>materials </a:t>
            </a:r>
            <a:r>
              <a:rPr lang="en-US" sz="2800" dirty="0">
                <a:solidFill>
                  <a:schemeClr val="tx2"/>
                </a:solidFill>
              </a:rPr>
              <a:t>and </a:t>
            </a:r>
            <a:r>
              <a:rPr lang="en-US" sz="2800" dirty="0" smtClean="0">
                <a:solidFill>
                  <a:schemeClr val="tx2"/>
                </a:solidFill>
              </a:rPr>
              <a:t>methods</a:t>
            </a:r>
          </a:p>
          <a:p>
            <a:pPr marL="0" lvl="1"/>
            <a:endParaRPr lang="en-US" sz="2800" dirty="0">
              <a:solidFill>
                <a:schemeClr val="tx2"/>
              </a:solidFill>
            </a:endParaRPr>
          </a:p>
          <a:p>
            <a:pPr marL="457200" lvl="0" indent="-457200">
              <a:buFont typeface="Arial" pitchFamily="34" charset="0"/>
              <a:buChar char="•"/>
            </a:pPr>
            <a:r>
              <a:rPr lang="en-US" sz="2800" u="sng" dirty="0" smtClean="0">
                <a:solidFill>
                  <a:schemeClr val="tx2"/>
                </a:solidFill>
              </a:rPr>
              <a:t>Bundled </a:t>
            </a:r>
            <a:r>
              <a:rPr lang="en-US" sz="2800" u="sng" dirty="0">
                <a:solidFill>
                  <a:schemeClr val="tx2"/>
                </a:solidFill>
              </a:rPr>
              <a:t>projects</a:t>
            </a:r>
            <a:r>
              <a:rPr lang="en-US" sz="2800" dirty="0">
                <a:solidFill>
                  <a:schemeClr val="tx2"/>
                </a:solidFill>
              </a:rPr>
              <a:t> </a:t>
            </a:r>
            <a:r>
              <a:rPr lang="en-US" sz="2800" dirty="0" smtClean="0">
                <a:solidFill>
                  <a:schemeClr val="tx2"/>
                </a:solidFill>
              </a:rPr>
              <a:t>– </a:t>
            </a:r>
            <a:r>
              <a:rPr lang="en-US" sz="2800" dirty="0">
                <a:solidFill>
                  <a:schemeClr val="tx2"/>
                </a:solidFill>
              </a:rPr>
              <a:t>e</a:t>
            </a:r>
            <a:r>
              <a:rPr lang="en-US" sz="2800" dirty="0" smtClean="0">
                <a:solidFill>
                  <a:schemeClr val="tx2"/>
                </a:solidFill>
              </a:rPr>
              <a:t>nsure </a:t>
            </a:r>
            <a:r>
              <a:rPr lang="en-US" sz="2800" dirty="0">
                <a:solidFill>
                  <a:schemeClr val="tx2"/>
                </a:solidFill>
              </a:rPr>
              <a:t>quality </a:t>
            </a:r>
            <a:r>
              <a:rPr lang="en-US" sz="2800" dirty="0" smtClean="0">
                <a:solidFill>
                  <a:schemeClr val="tx2"/>
                </a:solidFill>
              </a:rPr>
              <a:t>of a </a:t>
            </a:r>
            <a:r>
              <a:rPr lang="en-US" sz="2800" dirty="0">
                <a:solidFill>
                  <a:schemeClr val="tx2"/>
                </a:solidFill>
              </a:rPr>
              <a:t>specific </a:t>
            </a:r>
            <a:r>
              <a:rPr lang="en-US" sz="2800" dirty="0" smtClean="0">
                <a:solidFill>
                  <a:schemeClr val="tx2"/>
                </a:solidFill>
              </a:rPr>
              <a:t>task, i.e. contractor </a:t>
            </a:r>
            <a:r>
              <a:rPr lang="en-US" sz="2800" dirty="0">
                <a:solidFill>
                  <a:schemeClr val="tx2"/>
                </a:solidFill>
              </a:rPr>
              <a:t>tasked with cleaning gravel from under a bridge and reestablishing a channel will perform the task consistently and will become more efficient with each </a:t>
            </a:r>
            <a:r>
              <a:rPr lang="en-US" sz="2800" dirty="0" smtClean="0">
                <a:solidFill>
                  <a:schemeClr val="tx2"/>
                </a:solidFill>
              </a:rPr>
              <a:t>structure.   </a:t>
            </a:r>
            <a:endParaRPr lang="en-US" sz="2800" dirty="0">
              <a:solidFill>
                <a:schemeClr val="tx2"/>
              </a:solidFill>
            </a:endParaRPr>
          </a:p>
        </p:txBody>
      </p:sp>
    </p:spTree>
    <p:extLst>
      <p:ext uri="{BB962C8B-B14F-4D97-AF65-F5344CB8AC3E}">
        <p14:creationId xmlns:p14="http://schemas.microsoft.com/office/powerpoint/2010/main" val="6398095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8acf4526-1e74-4bf5-b7bc-3cb0617d6307@st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
            <a:ext cx="8610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093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85800"/>
            <a:ext cx="7467600" cy="5334000"/>
          </a:xfrm>
          <a:prstGeom prst="rect">
            <a:avLst/>
          </a:prstGeom>
        </p:spPr>
      </p:pic>
    </p:spTree>
    <p:extLst>
      <p:ext uri="{BB962C8B-B14F-4D97-AF65-F5344CB8AC3E}">
        <p14:creationId xmlns:p14="http://schemas.microsoft.com/office/powerpoint/2010/main" val="3925436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31" r="4303"/>
          <a:stretch/>
        </p:blipFill>
        <p:spPr bwMode="auto">
          <a:xfrm rot="16200000">
            <a:off x="1142999" y="-1143001"/>
            <a:ext cx="6858000" cy="91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188434"/>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245184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77" t="21042" r="47759" b="65865"/>
          <a:stretch/>
        </p:blipFill>
        <p:spPr bwMode="auto">
          <a:xfrm>
            <a:off x="290285" y="232227"/>
            <a:ext cx="8505371" cy="1844541"/>
          </a:xfrm>
          <a:prstGeom prst="rect">
            <a:avLst/>
          </a:prstGeom>
          <a:ln>
            <a:headEnd/>
            <a:tailEnd/>
          </a:ln>
          <a:extLst/>
        </p:spPr>
        <p:style>
          <a:lnRef idx="1">
            <a:schemeClr val="accent1"/>
          </a:lnRef>
          <a:fillRef idx="2">
            <a:schemeClr val="accent1"/>
          </a:fillRef>
          <a:effectRef idx="1">
            <a:schemeClr val="accent1"/>
          </a:effectRef>
          <a:fontRef idx="minor">
            <a:schemeClr val="dk1"/>
          </a:fontRef>
        </p:style>
      </p:pic>
      <p:sp>
        <p:nvSpPr>
          <p:cNvPr id="2" name="TextBox 1"/>
          <p:cNvSpPr txBox="1"/>
          <p:nvPr/>
        </p:nvSpPr>
        <p:spPr>
          <a:xfrm>
            <a:off x="290284" y="2293256"/>
            <a:ext cx="8505371" cy="2985433"/>
          </a:xfrm>
          <a:prstGeom prst="rect">
            <a:avLst/>
          </a:prstGeom>
          <a:noFill/>
        </p:spPr>
        <p:txBody>
          <a:bodyPr wrap="square" rtlCol="0">
            <a:spAutoFit/>
          </a:bodyPr>
          <a:lstStyle/>
          <a:p>
            <a:pPr marL="457200" indent="-457200">
              <a:buFont typeface="Arial" pitchFamily="34" charset="0"/>
              <a:buChar char="•"/>
            </a:pPr>
            <a:r>
              <a:rPr lang="en-US" sz="3200" dirty="0">
                <a:solidFill>
                  <a:schemeClr val="tx2"/>
                </a:solidFill>
                <a:latin typeface="Calibri" pitchFamily="34" charset="0"/>
                <a:cs typeface="Calibri" pitchFamily="34" charset="0"/>
              </a:rPr>
              <a:t>EMAC is </a:t>
            </a:r>
            <a:r>
              <a:rPr lang="en-US" sz="3200" dirty="0" smtClean="0">
                <a:solidFill>
                  <a:schemeClr val="tx2"/>
                </a:solidFill>
                <a:latin typeface="Calibri" pitchFamily="34" charset="0"/>
                <a:cs typeface="Calibri" pitchFamily="34" charset="0"/>
              </a:rPr>
              <a:t>a national </a:t>
            </a:r>
            <a:r>
              <a:rPr lang="en-US" sz="3200" dirty="0">
                <a:solidFill>
                  <a:schemeClr val="tx2"/>
                </a:solidFill>
                <a:latin typeface="Calibri" pitchFamily="34" charset="0"/>
                <a:cs typeface="Calibri" pitchFamily="34" charset="0"/>
              </a:rPr>
              <a:t>disaster–relief compact </a:t>
            </a:r>
            <a:r>
              <a:rPr lang="en-US" sz="3200" dirty="0" smtClean="0">
                <a:solidFill>
                  <a:schemeClr val="tx2"/>
                </a:solidFill>
                <a:latin typeface="Calibri" pitchFamily="34" charset="0"/>
                <a:cs typeface="Calibri" pitchFamily="34" charset="0"/>
              </a:rPr>
              <a:t> signed into </a:t>
            </a:r>
            <a:r>
              <a:rPr lang="en-US" sz="3200" dirty="0">
                <a:solidFill>
                  <a:schemeClr val="tx2"/>
                </a:solidFill>
                <a:latin typeface="Calibri" pitchFamily="34" charset="0"/>
                <a:cs typeface="Calibri" pitchFamily="34" charset="0"/>
              </a:rPr>
              <a:t>law in 1996 (Public Law 104-321</a:t>
            </a:r>
            <a:r>
              <a:rPr lang="en-US" sz="3200" dirty="0" smtClean="0">
                <a:solidFill>
                  <a:schemeClr val="tx2"/>
                </a:solidFill>
                <a:latin typeface="Calibri" pitchFamily="34" charset="0"/>
                <a:cs typeface="Calibri" pitchFamily="34" charset="0"/>
              </a:rPr>
              <a:t>). </a:t>
            </a:r>
            <a:r>
              <a:rPr lang="en-US" sz="3200" dirty="0">
                <a:solidFill>
                  <a:schemeClr val="tx2"/>
                </a:solidFill>
                <a:latin typeface="Calibri" pitchFamily="34" charset="0"/>
                <a:cs typeface="Calibri" pitchFamily="34" charset="0"/>
              </a:rPr>
              <a:t>EMAC </a:t>
            </a:r>
            <a:r>
              <a:rPr lang="en-US" sz="3200" dirty="0" smtClean="0">
                <a:solidFill>
                  <a:schemeClr val="tx2"/>
                </a:solidFill>
                <a:latin typeface="Calibri" pitchFamily="34" charset="0"/>
                <a:cs typeface="Calibri" pitchFamily="34" charset="0"/>
              </a:rPr>
              <a:t>members includes all 50 </a:t>
            </a:r>
            <a:r>
              <a:rPr lang="en-US" sz="3200" dirty="0">
                <a:solidFill>
                  <a:schemeClr val="tx2"/>
                </a:solidFill>
                <a:latin typeface="Calibri" pitchFamily="34" charset="0"/>
                <a:cs typeface="Calibri" pitchFamily="34" charset="0"/>
              </a:rPr>
              <a:t>states, the District of Columbia, Puerto Rico, Guam, and the U.S. Virgin </a:t>
            </a:r>
            <a:r>
              <a:rPr lang="en-US" sz="3200" dirty="0" smtClean="0">
                <a:solidFill>
                  <a:schemeClr val="tx2"/>
                </a:solidFill>
                <a:latin typeface="Calibri" pitchFamily="34" charset="0"/>
                <a:cs typeface="Calibri" pitchFamily="34" charset="0"/>
              </a:rPr>
              <a:t>Islands.</a:t>
            </a:r>
            <a:endParaRPr lang="en-US" sz="3200" dirty="0">
              <a:solidFill>
                <a:schemeClr val="tx2"/>
              </a:solidFill>
              <a:latin typeface="Calibri" pitchFamily="34" charset="0"/>
              <a:cs typeface="Calibri" pitchFamily="34" charset="0"/>
            </a:endParaRPr>
          </a:p>
          <a:p>
            <a:pPr marL="457200" indent="-457200">
              <a:buFont typeface="Arial" pitchFamily="34" charset="0"/>
              <a:buChar char="•"/>
            </a:pPr>
            <a:endParaRPr lang="en-US" sz="2800" dirty="0">
              <a:solidFill>
                <a:schemeClr val="accent2">
                  <a:lumMod val="50000"/>
                </a:schemeClr>
              </a:solidFill>
            </a:endParaRPr>
          </a:p>
        </p:txBody>
      </p:sp>
    </p:spTree>
    <p:extLst>
      <p:ext uri="{BB962C8B-B14F-4D97-AF65-F5344CB8AC3E}">
        <p14:creationId xmlns:p14="http://schemas.microsoft.com/office/powerpoint/2010/main" val="469238206"/>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77" t="21042" r="47759" b="65865"/>
          <a:stretch/>
        </p:blipFill>
        <p:spPr bwMode="auto">
          <a:xfrm>
            <a:off x="290285" y="232228"/>
            <a:ext cx="8505371" cy="1407886"/>
          </a:xfrm>
          <a:prstGeom prst="rect">
            <a:avLst/>
          </a:prstGeom>
          <a:noFill/>
          <a:ln w="19050">
            <a:solidFill>
              <a:srgbClr val="0033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90283" y="1799770"/>
            <a:ext cx="8505371" cy="5386090"/>
          </a:xfrm>
          <a:prstGeom prst="rect">
            <a:avLst/>
          </a:prstGeom>
          <a:noFill/>
        </p:spPr>
        <p:txBody>
          <a:bodyPr wrap="square" rtlCol="0">
            <a:spAutoFit/>
          </a:bodyPr>
          <a:lstStyle/>
          <a:p>
            <a:pPr marL="342900" lvl="0" indent="-342900">
              <a:buFont typeface="Arial" pitchFamily="34" charset="0"/>
              <a:buChar char="•"/>
            </a:pPr>
            <a:r>
              <a:rPr lang="en-US" sz="2400" dirty="0">
                <a:solidFill>
                  <a:schemeClr val="tx2"/>
                </a:solidFill>
                <a:latin typeface="Calibri" pitchFamily="34" charset="0"/>
                <a:cs typeface="Calibri" pitchFamily="34" charset="0"/>
              </a:rPr>
              <a:t>19 EMAC Missions</a:t>
            </a:r>
          </a:p>
          <a:p>
            <a:pPr marL="342900" lvl="0" indent="-342900">
              <a:buFont typeface="Arial" pitchFamily="34" charset="0"/>
              <a:buChar char="•"/>
            </a:pPr>
            <a:r>
              <a:rPr lang="en-US" sz="2400" dirty="0">
                <a:solidFill>
                  <a:schemeClr val="tx2"/>
                </a:solidFill>
                <a:latin typeface="Calibri" pitchFamily="34" charset="0"/>
                <a:cs typeface="Calibri" pitchFamily="34" charset="0"/>
              </a:rPr>
              <a:t>Estimated Cost $14.3 Million</a:t>
            </a:r>
          </a:p>
          <a:p>
            <a:pPr marL="342900" lvl="0" indent="-342900">
              <a:buFont typeface="Arial" pitchFamily="34" charset="0"/>
              <a:buChar char="•"/>
            </a:pPr>
            <a:r>
              <a:rPr lang="en-US" sz="2400" dirty="0">
                <a:solidFill>
                  <a:schemeClr val="tx2"/>
                </a:solidFill>
                <a:latin typeface="Calibri" pitchFamily="34" charset="0"/>
                <a:cs typeface="Calibri" pitchFamily="34" charset="0"/>
              </a:rPr>
              <a:t>12 States provided EMAC assistance (LA,IL,WV,NH,ME,VA,SC,OH,AR,MO,ID, and FL)</a:t>
            </a:r>
          </a:p>
          <a:p>
            <a:pPr marL="342900" lvl="0" indent="-342900">
              <a:buFont typeface="Arial" pitchFamily="34" charset="0"/>
              <a:buChar char="•"/>
            </a:pPr>
            <a:r>
              <a:rPr lang="en-US" sz="2400" dirty="0">
                <a:solidFill>
                  <a:schemeClr val="tx2"/>
                </a:solidFill>
                <a:latin typeface="Calibri" pitchFamily="34" charset="0"/>
                <a:cs typeface="Calibri" pitchFamily="34" charset="0"/>
              </a:rPr>
              <a:t>Total number of assisting EMAC Personnel – 780</a:t>
            </a:r>
          </a:p>
          <a:p>
            <a:pPr marL="342900" lvl="0" indent="-342900">
              <a:buFont typeface="Arial" pitchFamily="34" charset="0"/>
              <a:buChar char="•"/>
            </a:pPr>
            <a:r>
              <a:rPr lang="en-US" sz="2400" dirty="0">
                <a:solidFill>
                  <a:schemeClr val="tx2"/>
                </a:solidFill>
                <a:latin typeface="Calibri" pitchFamily="34" charset="0"/>
                <a:cs typeface="Calibri" pitchFamily="34" charset="0"/>
              </a:rPr>
              <a:t>Provided assistance to-</a:t>
            </a:r>
          </a:p>
          <a:p>
            <a:pPr marL="800100" lvl="1" indent="-342900">
              <a:buFont typeface="Arial" pitchFamily="34" charset="0"/>
              <a:buChar char="•"/>
            </a:pPr>
            <a:r>
              <a:rPr lang="en-US" sz="2400" dirty="0">
                <a:solidFill>
                  <a:schemeClr val="tx2"/>
                </a:solidFill>
                <a:latin typeface="Calibri" pitchFamily="34" charset="0"/>
                <a:cs typeface="Calibri" pitchFamily="34" charset="0"/>
              </a:rPr>
              <a:t>SEOC (EMAC A-Team Members)</a:t>
            </a:r>
          </a:p>
          <a:p>
            <a:pPr marL="800100" lvl="1" indent="-342900">
              <a:buFont typeface="Arial" pitchFamily="34" charset="0"/>
              <a:buChar char="•"/>
            </a:pPr>
            <a:r>
              <a:rPr lang="en-US" sz="2400" dirty="0">
                <a:solidFill>
                  <a:schemeClr val="tx2"/>
                </a:solidFill>
                <a:latin typeface="Calibri" pitchFamily="34" charset="0"/>
                <a:cs typeface="Calibri" pitchFamily="34" charset="0"/>
              </a:rPr>
              <a:t>Highway Repair</a:t>
            </a:r>
          </a:p>
          <a:p>
            <a:pPr marL="800100" lvl="1" indent="-342900">
              <a:buFont typeface="Arial" pitchFamily="34" charset="0"/>
              <a:buChar char="•"/>
            </a:pPr>
            <a:r>
              <a:rPr lang="en-US" sz="2400" dirty="0">
                <a:solidFill>
                  <a:schemeClr val="tx2"/>
                </a:solidFill>
                <a:latin typeface="Calibri" pitchFamily="34" charset="0"/>
                <a:cs typeface="Calibri" pitchFamily="34" charset="0"/>
              </a:rPr>
              <a:t>Commodity Distribution</a:t>
            </a:r>
          </a:p>
          <a:p>
            <a:pPr marL="800100" lvl="1" indent="-342900">
              <a:buFont typeface="Arial" pitchFamily="34" charset="0"/>
              <a:buChar char="•"/>
            </a:pPr>
            <a:r>
              <a:rPr lang="en-US" sz="2400" dirty="0">
                <a:solidFill>
                  <a:schemeClr val="tx2"/>
                </a:solidFill>
                <a:latin typeface="Calibri" pitchFamily="34" charset="0"/>
                <a:cs typeface="Calibri" pitchFamily="34" charset="0"/>
              </a:rPr>
              <a:t>Air Reconnaissance</a:t>
            </a:r>
          </a:p>
          <a:p>
            <a:pPr marL="800100" lvl="1" indent="-342900">
              <a:buFont typeface="Arial" pitchFamily="34" charset="0"/>
              <a:buChar char="•"/>
            </a:pPr>
            <a:r>
              <a:rPr lang="en-US" sz="2400" dirty="0">
                <a:solidFill>
                  <a:schemeClr val="tx2"/>
                </a:solidFill>
                <a:latin typeface="Calibri" pitchFamily="34" charset="0"/>
                <a:cs typeface="Calibri" pitchFamily="34" charset="0"/>
              </a:rPr>
              <a:t>Medical Support (MMRS)</a:t>
            </a:r>
          </a:p>
          <a:p>
            <a:pPr marL="800100" lvl="1" indent="-342900">
              <a:buFont typeface="Arial" pitchFamily="34" charset="0"/>
              <a:buChar char="•"/>
            </a:pPr>
            <a:r>
              <a:rPr lang="en-US" sz="2400" dirty="0">
                <a:solidFill>
                  <a:schemeClr val="tx2"/>
                </a:solidFill>
                <a:latin typeface="Calibri" pitchFamily="34" charset="0"/>
                <a:cs typeface="Calibri" pitchFamily="34" charset="0"/>
              </a:rPr>
              <a:t>Donations Management</a:t>
            </a:r>
          </a:p>
          <a:p>
            <a:pPr marL="800100" lvl="1" indent="-342900">
              <a:buFont typeface="Arial" pitchFamily="34" charset="0"/>
              <a:buChar char="•"/>
            </a:pPr>
            <a:r>
              <a:rPr lang="en-US" sz="2400" dirty="0">
                <a:solidFill>
                  <a:schemeClr val="tx2"/>
                </a:solidFill>
                <a:latin typeface="Calibri" pitchFamily="34" charset="0"/>
                <a:cs typeface="Calibri" pitchFamily="34" charset="0"/>
              </a:rPr>
              <a:t>Mitigation	</a:t>
            </a:r>
          </a:p>
          <a:p>
            <a:pPr marL="457200" indent="-457200">
              <a:buFont typeface="Arial" pitchFamily="34" charset="0"/>
              <a:buChar char="•"/>
            </a:pPr>
            <a:endParaRPr lang="en-US" sz="3200" dirty="0">
              <a:solidFill>
                <a:schemeClr val="accent2">
                  <a:lumMod val="50000"/>
                </a:schemeClr>
              </a:solidFill>
            </a:endParaRPr>
          </a:p>
        </p:txBody>
      </p:sp>
    </p:spTree>
    <p:extLst>
      <p:ext uri="{BB962C8B-B14F-4D97-AF65-F5344CB8AC3E}">
        <p14:creationId xmlns:p14="http://schemas.microsoft.com/office/powerpoint/2010/main" val="2182257755"/>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ctrTitle" idx="4294967295"/>
          </p:nvPr>
        </p:nvSpPr>
        <p:spPr>
          <a:xfrm>
            <a:off x="0" y="0"/>
            <a:ext cx="9144000" cy="914400"/>
          </a:xfrm>
        </p:spPr>
        <p:txBody>
          <a:bodyPr>
            <a:normAutofit/>
          </a:bodyPr>
          <a:lstStyle/>
          <a:p>
            <a:pPr eaLnBrk="1" fontAlgn="auto" hangingPunct="1">
              <a:spcAft>
                <a:spcPts val="0"/>
              </a:spcAft>
              <a:defRPr/>
            </a:pPr>
            <a:r>
              <a:rPr lang="en-US" dirty="0" smtClean="0">
                <a:solidFill>
                  <a:schemeClr val="tx2">
                    <a:satMod val="130000"/>
                  </a:schemeClr>
                </a:solidFill>
              </a:rPr>
              <a:t>  </a:t>
            </a:r>
            <a:r>
              <a:rPr lang="en-US" dirty="0" smtClean="0">
                <a:solidFill>
                  <a:schemeClr val="tx2">
                    <a:satMod val="130000"/>
                  </a:schemeClr>
                </a:solidFill>
                <a:latin typeface="Calibri" pitchFamily="34" charset="0"/>
                <a:cs typeface="Calibri" pitchFamily="34" charset="0"/>
              </a:rPr>
              <a:t>Resources</a:t>
            </a:r>
          </a:p>
        </p:txBody>
      </p:sp>
      <p:sp>
        <p:nvSpPr>
          <p:cNvPr id="3" name="Subtitle 2"/>
          <p:cNvSpPr>
            <a:spLocks noGrp="1"/>
          </p:cNvSpPr>
          <p:nvPr>
            <p:ph type="subTitle" idx="4294967295"/>
          </p:nvPr>
        </p:nvSpPr>
        <p:spPr>
          <a:xfrm>
            <a:off x="457200" y="762000"/>
            <a:ext cx="8686800" cy="5943600"/>
          </a:xfrm>
        </p:spPr>
        <p:txBody>
          <a:bodyPr rtlCol="0">
            <a:normAutofit fontScale="25000" lnSpcReduction="20000"/>
          </a:bodyPr>
          <a:lstStyle/>
          <a:p>
            <a:pPr eaLnBrk="1" fontAlgn="auto" hangingPunct="1">
              <a:spcAft>
                <a:spcPts val="0"/>
              </a:spcAft>
              <a:buFont typeface="Arial" pitchFamily="34" charset="0"/>
              <a:buNone/>
              <a:defRPr/>
            </a:pPr>
            <a:r>
              <a:rPr lang="en-US" sz="2000" dirty="0" smtClean="0"/>
              <a:t> </a:t>
            </a:r>
          </a:p>
          <a:p>
            <a:pPr marL="177800" eaLnBrk="1" fontAlgn="auto" hangingPunct="1">
              <a:spcAft>
                <a:spcPts val="0"/>
              </a:spcAft>
              <a:buFont typeface="Arial" pitchFamily="34" charset="0"/>
              <a:buNone/>
              <a:defRPr/>
            </a:pPr>
            <a:r>
              <a:rPr lang="en-US" sz="6400" dirty="0" smtClean="0">
                <a:solidFill>
                  <a:schemeClr val="tx2"/>
                </a:solidFill>
                <a:latin typeface="Calibri" pitchFamily="34" charset="0"/>
                <a:cs typeface="Calibri" pitchFamily="34" charset="0"/>
              </a:rPr>
              <a:t>                                                                Approximately 700 were assigned to </a:t>
            </a:r>
            <a:r>
              <a:rPr lang="en-US" sz="6400" i="1" dirty="0" smtClean="0">
                <a:solidFill>
                  <a:schemeClr val="tx2"/>
                </a:solidFill>
                <a:latin typeface="Calibri" pitchFamily="34" charset="0"/>
                <a:cs typeface="Calibri" pitchFamily="34" charset="0"/>
              </a:rPr>
              <a:t>IRENE</a:t>
            </a:r>
            <a:r>
              <a:rPr lang="en-US" sz="6400" dirty="0" smtClean="0">
                <a:solidFill>
                  <a:schemeClr val="tx2"/>
                </a:solidFill>
                <a:latin typeface="Calibri" pitchFamily="34" charset="0"/>
                <a:cs typeface="Calibri" pitchFamily="34" charset="0"/>
              </a:rPr>
              <a:t> recovery tasks</a:t>
            </a:r>
          </a:p>
          <a:p>
            <a:pPr eaLnBrk="1" fontAlgn="auto" hangingPunct="1">
              <a:spcAft>
                <a:spcPts val="0"/>
              </a:spcAft>
              <a:buFont typeface="Arial" pitchFamily="34" charset="0"/>
              <a:buNone/>
              <a:defRPr/>
            </a:pPr>
            <a:endParaRPr lang="en-US" sz="6400" dirty="0" smtClean="0">
              <a:solidFill>
                <a:schemeClr val="tx2"/>
              </a:solidFill>
              <a:latin typeface="Calibri" pitchFamily="34" charset="0"/>
              <a:cs typeface="Calibri" pitchFamily="34" charset="0"/>
            </a:endParaRPr>
          </a:p>
          <a:p>
            <a:pPr marL="173038" eaLnBrk="1" fontAlgn="auto" hangingPunct="1">
              <a:spcAft>
                <a:spcPts val="0"/>
              </a:spcAft>
              <a:buFont typeface="Arial" pitchFamily="34" charset="0"/>
              <a:buNone/>
              <a:defRPr/>
            </a:pPr>
            <a:r>
              <a:rPr lang="en-US" sz="6400" b="1" dirty="0" smtClean="0">
                <a:solidFill>
                  <a:schemeClr val="tx2"/>
                </a:solidFill>
                <a:latin typeface="Calibri" pitchFamily="34" charset="0"/>
                <a:cs typeface="Calibri" pitchFamily="34" charset="0"/>
              </a:rPr>
              <a:t>Hundreds of National Guard Troops:  </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Vermont </a:t>
            </a:r>
            <a:r>
              <a:rPr lang="en-US" sz="6400" dirty="0" smtClean="0">
                <a:solidFill>
                  <a:schemeClr val="tx2"/>
                </a:solidFill>
                <a:latin typeface="Calibri" pitchFamily="34" charset="0"/>
                <a:cs typeface="Calibri" pitchFamily="34" charset="0"/>
              </a:rPr>
              <a:t>– 200 people, numerous equipment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Maine</a:t>
            </a:r>
            <a:r>
              <a:rPr lang="en-US" sz="6400" dirty="0" smtClean="0">
                <a:solidFill>
                  <a:schemeClr val="tx2"/>
                </a:solidFill>
                <a:latin typeface="Calibri" pitchFamily="34" charset="0"/>
                <a:cs typeface="Calibri" pitchFamily="34" charset="0"/>
              </a:rPr>
              <a:t> – 220 people, numerous equipment,  Command &amp; Control function for out-of-state troops</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Illinois</a:t>
            </a:r>
            <a:r>
              <a:rPr lang="en-US" sz="6400" dirty="0" smtClean="0">
                <a:solidFill>
                  <a:schemeClr val="tx2"/>
                </a:solidFill>
                <a:latin typeface="Calibri" pitchFamily="34" charset="0"/>
                <a:cs typeface="Calibri" pitchFamily="34" charset="0"/>
              </a:rPr>
              <a:t> - 145 troops, 8 aircraft, 23 vehicles</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Ohio</a:t>
            </a:r>
            <a:r>
              <a:rPr lang="en-US" sz="6400" dirty="0" smtClean="0">
                <a:solidFill>
                  <a:schemeClr val="tx2"/>
                </a:solidFill>
                <a:latin typeface="Calibri" pitchFamily="34" charset="0"/>
                <a:cs typeface="Calibri" pitchFamily="34" charset="0"/>
              </a:rPr>
              <a:t> – 93 people, 29 pieces of equipment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New Hampshire </a:t>
            </a:r>
            <a:r>
              <a:rPr lang="en-US" sz="6400" dirty="0" smtClean="0">
                <a:solidFill>
                  <a:schemeClr val="tx2"/>
                </a:solidFill>
                <a:latin typeface="Calibri" pitchFamily="34" charset="0"/>
                <a:cs typeface="Calibri" pitchFamily="34" charset="0"/>
              </a:rPr>
              <a:t>– 8 people, 2 aircraft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South Carolina </a:t>
            </a:r>
            <a:r>
              <a:rPr lang="en-US" sz="6400" dirty="0" smtClean="0">
                <a:solidFill>
                  <a:schemeClr val="tx2"/>
                </a:solidFill>
                <a:latin typeface="Calibri" pitchFamily="34" charset="0"/>
                <a:cs typeface="Calibri" pitchFamily="34" charset="0"/>
              </a:rPr>
              <a:t>– 51 people, 23 pieces of equipment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West Virginia</a:t>
            </a:r>
            <a:r>
              <a:rPr lang="en-US" sz="6400" dirty="0" smtClean="0">
                <a:solidFill>
                  <a:schemeClr val="tx2"/>
                </a:solidFill>
                <a:latin typeface="Calibri" pitchFamily="34" charset="0"/>
                <a:cs typeface="Calibri" pitchFamily="34" charset="0"/>
              </a:rPr>
              <a:t> – 30 people, 10 pieces of equipment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Virginia </a:t>
            </a:r>
            <a:r>
              <a:rPr lang="en-US" sz="6400" dirty="0" smtClean="0">
                <a:solidFill>
                  <a:schemeClr val="tx2"/>
                </a:solidFill>
                <a:latin typeface="Calibri" pitchFamily="34" charset="0"/>
                <a:cs typeface="Calibri" pitchFamily="34" charset="0"/>
              </a:rPr>
              <a:t>– 16 people, 6 pieces of equipment</a:t>
            </a:r>
          </a:p>
          <a:p>
            <a:pPr eaLnBrk="1" fontAlgn="auto" hangingPunct="1">
              <a:spcAft>
                <a:spcPts val="0"/>
              </a:spcAft>
              <a:buFont typeface="Arial" pitchFamily="34" charset="0"/>
              <a:buNone/>
              <a:defRPr/>
            </a:pPr>
            <a:endParaRPr lang="en-US" sz="6400" b="1" dirty="0" smtClean="0">
              <a:solidFill>
                <a:schemeClr val="tx2"/>
              </a:solidFill>
              <a:latin typeface="Calibri" pitchFamily="34" charset="0"/>
              <a:cs typeface="Calibri" pitchFamily="34" charset="0"/>
            </a:endParaRPr>
          </a:p>
          <a:p>
            <a:pPr marL="26988" indent="146050" eaLnBrk="1" fontAlgn="auto" hangingPunct="1">
              <a:spcAft>
                <a:spcPts val="0"/>
              </a:spcAft>
              <a:buFont typeface="Arial" pitchFamily="34" charset="0"/>
              <a:buNone/>
              <a:defRPr/>
            </a:pPr>
            <a:r>
              <a:rPr lang="en-US" sz="6400" b="1" dirty="0" smtClean="0">
                <a:solidFill>
                  <a:schemeClr val="tx2"/>
                </a:solidFill>
                <a:latin typeface="Calibri" pitchFamily="34" charset="0"/>
                <a:cs typeface="Calibri" pitchFamily="34" charset="0"/>
              </a:rPr>
              <a:t> DOT Partners   </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Maine</a:t>
            </a:r>
            <a:r>
              <a:rPr lang="en-US" sz="6400" dirty="0" smtClean="0">
                <a:solidFill>
                  <a:schemeClr val="tx2"/>
                </a:solidFill>
                <a:latin typeface="Calibri" pitchFamily="34" charset="0"/>
                <a:cs typeface="Calibri" pitchFamily="34" charset="0"/>
              </a:rPr>
              <a:t> – 150 people, 145 pieces of equipment</a:t>
            </a:r>
          </a:p>
          <a:p>
            <a:pPr marL="625475" indent="-279400" eaLnBrk="1" fontAlgn="auto" hangingPunct="1">
              <a:spcAft>
                <a:spcPts val="0"/>
              </a:spcAft>
              <a:buFont typeface="Arial" pitchFamily="34" charset="0"/>
              <a:buChar char="•"/>
              <a:defRPr/>
            </a:pPr>
            <a:r>
              <a:rPr lang="en-US" sz="6400" b="1" dirty="0" smtClean="0">
                <a:solidFill>
                  <a:schemeClr val="tx2"/>
                </a:solidFill>
                <a:latin typeface="Calibri" pitchFamily="34" charset="0"/>
                <a:cs typeface="Calibri" pitchFamily="34" charset="0"/>
              </a:rPr>
              <a:t>New Hampshire </a:t>
            </a:r>
            <a:r>
              <a:rPr lang="en-US" sz="6400" dirty="0" smtClean="0">
                <a:solidFill>
                  <a:schemeClr val="tx2"/>
                </a:solidFill>
                <a:latin typeface="Calibri" pitchFamily="34" charset="0"/>
                <a:cs typeface="Calibri" pitchFamily="34" charset="0"/>
              </a:rPr>
              <a:t>– 75 people, 60 pieces of equipment</a:t>
            </a:r>
          </a:p>
          <a:p>
            <a:pPr eaLnBrk="1" fontAlgn="auto" hangingPunct="1">
              <a:spcAft>
                <a:spcPts val="0"/>
              </a:spcAft>
              <a:buFont typeface="Arial" pitchFamily="34" charset="0"/>
              <a:buNone/>
              <a:defRPr/>
            </a:pPr>
            <a:endParaRPr lang="en-US" sz="6400" dirty="0" smtClean="0">
              <a:solidFill>
                <a:schemeClr val="tx2"/>
              </a:solidFill>
              <a:latin typeface="Calibri" pitchFamily="34" charset="0"/>
              <a:cs typeface="Calibri" pitchFamily="34" charset="0"/>
            </a:endParaRPr>
          </a:p>
          <a:p>
            <a:pPr marL="173038" eaLnBrk="1" fontAlgn="auto" hangingPunct="1">
              <a:spcAft>
                <a:spcPts val="0"/>
              </a:spcAft>
              <a:buFont typeface="Arial" pitchFamily="34" charset="0"/>
              <a:buNone/>
              <a:defRPr/>
            </a:pPr>
            <a:r>
              <a:rPr lang="en-US" sz="6400" b="1" dirty="0" smtClean="0">
                <a:solidFill>
                  <a:schemeClr val="tx2"/>
                </a:solidFill>
                <a:latin typeface="Calibri" pitchFamily="34" charset="0"/>
                <a:cs typeface="Calibri" pitchFamily="34" charset="0"/>
              </a:rPr>
              <a:t>Over 200 Private Contractors and Consultants</a:t>
            </a:r>
          </a:p>
          <a:p>
            <a:pPr marL="625475" indent="-279400" eaLnBrk="1" fontAlgn="auto" hangingPunct="1">
              <a:spcAft>
                <a:spcPts val="0"/>
              </a:spcAft>
              <a:buFont typeface="Arial" pitchFamily="34" charset="0"/>
              <a:buChar char="•"/>
              <a:defRPr/>
            </a:pPr>
            <a:r>
              <a:rPr lang="en-US" sz="6400" dirty="0" smtClean="0">
                <a:solidFill>
                  <a:schemeClr val="tx2"/>
                </a:solidFill>
                <a:latin typeface="Calibri" pitchFamily="34" charset="0"/>
                <a:cs typeface="Calibri" pitchFamily="34" charset="0"/>
              </a:rPr>
              <a:t>Approximately 1800  people from the private sector, primarily from Vermont</a:t>
            </a:r>
          </a:p>
          <a:p>
            <a:pPr marL="1089025" eaLnBrk="1" fontAlgn="auto" hangingPunct="1">
              <a:spcAft>
                <a:spcPts val="0"/>
              </a:spcAft>
              <a:buFont typeface="Arial" pitchFamily="34" charset="0"/>
              <a:buNone/>
              <a:defRPr/>
            </a:pPr>
            <a:endParaRPr lang="en-US" sz="6400" b="1" dirty="0" smtClean="0">
              <a:solidFill>
                <a:schemeClr val="tx2"/>
              </a:solidFill>
              <a:latin typeface="Calibri" pitchFamily="34" charset="0"/>
              <a:cs typeface="Calibri" pitchFamily="34" charset="0"/>
            </a:endParaRPr>
          </a:p>
          <a:p>
            <a:pPr marL="1489075" indent="-1316038" eaLnBrk="1" fontAlgn="auto" hangingPunct="1">
              <a:spcAft>
                <a:spcPts val="0"/>
              </a:spcAft>
              <a:buFont typeface="Wingdings 2"/>
              <a:buNone/>
              <a:defRPr/>
            </a:pPr>
            <a:r>
              <a:rPr lang="en-US" sz="6400" b="1" dirty="0" smtClean="0">
                <a:solidFill>
                  <a:schemeClr val="tx2"/>
                </a:solidFill>
                <a:latin typeface="Calibri" pitchFamily="34" charset="0"/>
                <a:cs typeface="Calibri" pitchFamily="34" charset="0"/>
              </a:rPr>
              <a:t>Medical Assistance from LA, ME, AR, MO, NH, ID and FL</a:t>
            </a:r>
          </a:p>
          <a:p>
            <a:pPr marL="1089025" eaLnBrk="1" fontAlgn="auto" hangingPunct="1">
              <a:spcAft>
                <a:spcPts val="0"/>
              </a:spcAft>
              <a:buFont typeface="Arial" pitchFamily="34" charset="0"/>
              <a:buNone/>
              <a:defRPr/>
            </a:pPr>
            <a:endParaRPr lang="en-US" sz="6400" b="1" dirty="0" smtClean="0">
              <a:solidFill>
                <a:schemeClr val="tx2"/>
              </a:solidFill>
              <a:latin typeface="Calibri" pitchFamily="34" charset="0"/>
              <a:cs typeface="Calibri" pitchFamily="34" charset="0"/>
            </a:endParaRPr>
          </a:p>
          <a:p>
            <a:pPr marL="1139825" indent="-965200" eaLnBrk="1" fontAlgn="auto" hangingPunct="1">
              <a:spcAft>
                <a:spcPts val="0"/>
              </a:spcAft>
              <a:buFont typeface="Arial" pitchFamily="34" charset="0"/>
              <a:buNone/>
              <a:defRPr/>
            </a:pPr>
            <a:r>
              <a:rPr lang="en-US" sz="6400" b="1" dirty="0" smtClean="0">
                <a:solidFill>
                  <a:schemeClr val="tx2"/>
                </a:solidFill>
                <a:latin typeface="Calibri" pitchFamily="34" charset="0"/>
                <a:cs typeface="Calibri" pitchFamily="34" charset="0"/>
              </a:rPr>
              <a:t>EOC, RPCs, Red Cross, Church groups, Fraternal Organizations, and many individuals </a:t>
            </a:r>
          </a:p>
          <a:p>
            <a:pPr eaLnBrk="1" fontAlgn="auto" hangingPunct="1">
              <a:spcAft>
                <a:spcPts val="0"/>
              </a:spcAft>
              <a:buFont typeface="Arial" pitchFamily="34" charset="0"/>
              <a:buNone/>
              <a:defRPr/>
            </a:pPr>
            <a:endParaRPr lang="en-US" sz="4500" b="1" dirty="0">
              <a:solidFill>
                <a:schemeClr val="tx2"/>
              </a:solidFill>
            </a:endParaRPr>
          </a:p>
        </p:txBody>
      </p:sp>
      <p:pic>
        <p:nvPicPr>
          <p:cNvPr id="10" name="Picture 9" descr="VTrans 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17804"/>
            <a:ext cx="1512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547644" y="2667000"/>
            <a:ext cx="1981200" cy="1446550"/>
          </a:xfrm>
          <a:prstGeom prst="rect">
            <a:avLst/>
          </a:prstGeom>
          <a:ln w="38100">
            <a:solidFill>
              <a:schemeClr val="bg1">
                <a:lumMod val="95000"/>
              </a:schemeClr>
            </a:solidFill>
          </a:ln>
          <a:effectLst>
            <a:glow rad="228600">
              <a:schemeClr val="accent1">
                <a:satMod val="175000"/>
                <a:alpha val="40000"/>
              </a:schemeClr>
            </a:glow>
            <a:outerShdw blurRad="63500" dist="25400" dir="5400000" rotWithShape="0">
              <a:srgbClr val="000000">
                <a:alpha val="43137"/>
              </a:srgbClr>
            </a:outerShdw>
            <a:softEdge rad="635000"/>
          </a:effectLst>
          <a:scene3d>
            <a:camera prst="obliqueTopLeft"/>
            <a:lightRig rig="brightRoom" dir="tl">
              <a:rot lat="0" lon="0" rev="5400000"/>
            </a:lightRig>
          </a:scene3d>
          <a:sp3d contourW="12700">
            <a:bevelT w="25400" h="50800" prst="relaxedInset"/>
            <a:contourClr>
              <a:schemeClr val="accent1"/>
            </a:contourClr>
          </a:sp3d>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sz="4400" dirty="0"/>
              <a:t>Thank You !!!</a:t>
            </a:r>
          </a:p>
        </p:txBody>
      </p:sp>
    </p:spTree>
    <p:extLst>
      <p:ext uri="{BB962C8B-B14F-4D97-AF65-F5344CB8AC3E}">
        <p14:creationId xmlns:p14="http://schemas.microsoft.com/office/powerpoint/2010/main" val="3988828732"/>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9" name="Rectangle 1029"/>
          <p:cNvSpPr>
            <a:spLocks noChangeArrowheads="1"/>
          </p:cNvSpPr>
          <p:nvPr/>
        </p:nvSpPr>
        <p:spPr bwMode="auto">
          <a:xfrm>
            <a:off x="1053958" y="403225"/>
            <a:ext cx="8153400" cy="762000"/>
          </a:xfrm>
          <a:prstGeom prst="rect">
            <a:avLst/>
          </a:prstGeom>
          <a:noFill/>
          <a:ln w="9525">
            <a:noFill/>
            <a:miter lim="800000"/>
            <a:headEnd/>
            <a:tailEnd/>
          </a:ln>
          <a:effectLst/>
        </p:spPr>
        <p:txBody>
          <a:bodyPr>
            <a:spAutoFit/>
          </a:bodyPr>
          <a:lstStyle/>
          <a:p>
            <a:pPr algn="ctr">
              <a:spcBef>
                <a:spcPct val="50000"/>
              </a:spcBef>
              <a:buClr>
                <a:schemeClr val="accent1"/>
              </a:buClr>
              <a:buSzPct val="75000"/>
              <a:buFont typeface="Monotype Sorts" pitchFamily="2" charset="2"/>
              <a:buNone/>
              <a:defRPr/>
            </a:pPr>
            <a:r>
              <a:rPr lang="en-US" sz="4400" b="1" i="1" dirty="0" smtClean="0">
                <a:solidFill>
                  <a:srgbClr val="005800"/>
                </a:solidFill>
                <a:effectLst>
                  <a:outerShdw blurRad="38100" dist="38100" dir="2700000" algn="tl">
                    <a:srgbClr val="000000"/>
                  </a:outerShdw>
                </a:effectLst>
                <a:latin typeface="Arial" charset="0"/>
              </a:rPr>
              <a:t> </a:t>
            </a:r>
            <a:r>
              <a:rPr lang="en-US" sz="4400" b="1" i="1" dirty="0">
                <a:solidFill>
                  <a:srgbClr val="005800"/>
                </a:solidFill>
                <a:effectLst>
                  <a:outerShdw blurRad="38100" dist="38100" dir="2700000" algn="tl">
                    <a:srgbClr val="000000"/>
                  </a:outerShdw>
                </a:effectLst>
                <a:latin typeface="Arial" charset="0"/>
              </a:rPr>
              <a:t>National Guard</a:t>
            </a:r>
            <a:r>
              <a:rPr lang="en-US" sz="2800" i="1" dirty="0">
                <a:solidFill>
                  <a:srgbClr val="005800"/>
                </a:solidFill>
                <a:effectLst>
                  <a:outerShdw blurRad="38100" dist="38100" dir="2700000" algn="tl">
                    <a:srgbClr val="000000"/>
                  </a:outerShdw>
                </a:effectLst>
                <a:latin typeface="Arial" charset="0"/>
              </a:rPr>
              <a:t>   </a:t>
            </a:r>
          </a:p>
        </p:txBody>
      </p:sp>
      <p:grpSp>
        <p:nvGrpSpPr>
          <p:cNvPr id="3" name="Group 2"/>
          <p:cNvGrpSpPr/>
          <p:nvPr/>
        </p:nvGrpSpPr>
        <p:grpSpPr>
          <a:xfrm>
            <a:off x="806023" y="1428921"/>
            <a:ext cx="8099474" cy="5218064"/>
            <a:chOff x="937846" y="1651659"/>
            <a:chExt cx="8099474" cy="4971879"/>
          </a:xfrm>
        </p:grpSpPr>
        <p:pic>
          <p:nvPicPr>
            <p:cNvPr id="78856" name="Picture 20" descr="http://www.airforcetimes.com/xml/news/2011/09/ap-guard-still-flying-supply-missions-in-vermont-090111/090111-vt-guard-irene-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46" y="4183641"/>
              <a:ext cx="3813224" cy="2439897"/>
            </a:xfrm>
            <a:prstGeom prst="rect">
              <a:avLst/>
            </a:prstGeom>
            <a:noFill/>
            <a:ln w="12700">
              <a:solidFill>
                <a:srgbClr val="336600"/>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3" descr="Vermont National Guard supports Tropical Storm Irene flood reli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70" y="3775563"/>
              <a:ext cx="4286250" cy="2847975"/>
            </a:xfrm>
            <a:prstGeom prst="rect">
              <a:avLst/>
            </a:prstGeom>
            <a:noFill/>
            <a:ln>
              <a:solidFill>
                <a:srgbClr val="336600"/>
              </a:solidFill>
            </a:ln>
            <a:extLst>
              <a:ext uri="{909E8E84-426E-40DD-AFC4-6F175D3DCCD1}">
                <a14:hiddenFill xmlns:a14="http://schemas.microsoft.com/office/drawing/2010/main">
                  <a:solidFill>
                    <a:srgbClr val="FFFFFF"/>
                  </a:solidFill>
                </a14:hiddenFill>
              </a:ext>
            </a:extLst>
          </p:spPr>
        </p:pic>
        <p:pic>
          <p:nvPicPr>
            <p:cNvPr id="78865" name="Picture 17" descr="Ohio and Vermont National Guard Engineers Rebuild in the Wake of Ir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070" y="1651660"/>
              <a:ext cx="4286250" cy="2531982"/>
            </a:xfrm>
            <a:prstGeom prst="rect">
              <a:avLst/>
            </a:prstGeom>
            <a:noFill/>
            <a:ln>
              <a:solidFill>
                <a:srgbClr val="336600"/>
              </a:solidFill>
            </a:ln>
            <a:extLst>
              <a:ext uri="{909E8E84-426E-40DD-AFC4-6F175D3DCCD1}">
                <a14:hiddenFill xmlns:a14="http://schemas.microsoft.com/office/drawing/2010/main">
                  <a:solidFill>
                    <a:srgbClr val="FFFFFF"/>
                  </a:solidFill>
                </a14:hiddenFill>
              </a:ext>
            </a:extLst>
          </p:spPr>
        </p:pic>
        <p:pic>
          <p:nvPicPr>
            <p:cNvPr id="78867" name="Picture 19" descr="http://farm7.static.flickr.com/6209/6105589325_b584b4c84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846" y="1651659"/>
              <a:ext cx="3813224" cy="2531982"/>
            </a:xfrm>
            <a:prstGeom prst="rect">
              <a:avLst/>
            </a:prstGeom>
            <a:noFill/>
            <a:ln>
              <a:solidFill>
                <a:srgbClr val="336600"/>
              </a:solidFill>
            </a:ln>
            <a:extLst>
              <a:ext uri="{909E8E84-426E-40DD-AFC4-6F175D3DCCD1}">
                <a14:hiddenFill xmlns:a14="http://schemas.microsoft.com/office/drawing/2010/main">
                  <a:solidFill>
                    <a:srgbClr val="FFFFFF"/>
                  </a:solidFill>
                </a14:hiddenFill>
              </a:ext>
            </a:extLst>
          </p:spPr>
        </p:pic>
      </p:grpSp>
      <p:pic>
        <p:nvPicPr>
          <p:cNvPr id="78857" name="Picture 15" descr="AFG-100401-001"/>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297456" y="403225"/>
            <a:ext cx="1249362" cy="1784350"/>
          </a:xfrm>
          <a:prstGeom prst="rect">
            <a:avLst/>
          </a:prstGeom>
          <a:noFill/>
          <a:ln w="57150">
            <a:solidFill>
              <a:srgbClr val="E5A60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106270"/>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39458170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20792844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85900" y="342900"/>
            <a:ext cx="6248400" cy="6324600"/>
          </a:xfrm>
          <a:prstGeom prst="rect">
            <a:avLst/>
          </a:prstGeom>
        </p:spPr>
      </p:pic>
    </p:spTree>
    <p:extLst>
      <p:ext uri="{BB962C8B-B14F-4D97-AF65-F5344CB8AC3E}">
        <p14:creationId xmlns:p14="http://schemas.microsoft.com/office/powerpoint/2010/main" val="18641848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24200" y="838200"/>
            <a:ext cx="6705600" cy="5334000"/>
          </a:xfrm>
          <a:prstGeom prst="rect">
            <a:avLst/>
          </a:prstGeom>
        </p:spPr>
      </p:pic>
      <p:sp>
        <p:nvSpPr>
          <p:cNvPr id="2" name="TextBox 1"/>
          <p:cNvSpPr txBox="1"/>
          <p:nvPr/>
        </p:nvSpPr>
        <p:spPr>
          <a:xfrm>
            <a:off x="228600" y="304800"/>
            <a:ext cx="3352800" cy="3539430"/>
          </a:xfrm>
          <a:prstGeom prst="rect">
            <a:avLst/>
          </a:prstGeom>
          <a:noFill/>
        </p:spPr>
        <p:txBody>
          <a:bodyPr wrap="square" rtlCol="0">
            <a:spAutoFit/>
          </a:bodyPr>
          <a:lstStyle/>
          <a:p>
            <a:pPr algn="ctr"/>
            <a:endParaRPr lang="en-US" sz="2800" dirty="0" smtClean="0">
              <a:solidFill>
                <a:schemeClr val="tx2"/>
              </a:solidFill>
            </a:endParaRPr>
          </a:p>
          <a:p>
            <a:pPr algn="ctr"/>
            <a:endParaRPr lang="en-US" sz="2800" dirty="0">
              <a:solidFill>
                <a:schemeClr val="tx2"/>
              </a:solidFill>
            </a:endParaRPr>
          </a:p>
          <a:p>
            <a:pPr algn="ctr"/>
            <a:endParaRPr lang="en-US" sz="2800" dirty="0" smtClean="0">
              <a:solidFill>
                <a:schemeClr val="tx2"/>
              </a:solidFill>
            </a:endParaRPr>
          </a:p>
          <a:p>
            <a:pPr algn="ctr"/>
            <a:endParaRPr lang="en-US" sz="2800" dirty="0">
              <a:solidFill>
                <a:schemeClr val="tx2"/>
              </a:solidFill>
            </a:endParaRPr>
          </a:p>
          <a:p>
            <a:pPr algn="ctr"/>
            <a:endParaRPr lang="en-US" sz="2800" dirty="0" smtClean="0">
              <a:solidFill>
                <a:schemeClr val="tx2"/>
              </a:solidFill>
            </a:endParaRPr>
          </a:p>
          <a:p>
            <a:pPr algn="ctr"/>
            <a:r>
              <a:rPr lang="en-US" sz="2800" dirty="0" smtClean="0">
                <a:solidFill>
                  <a:schemeClr val="tx2"/>
                </a:solidFill>
              </a:rPr>
              <a:t>AOT Secretary Brian Searles thanks NHDOT</a:t>
            </a:r>
            <a:endParaRPr lang="en-US" sz="2800" dirty="0">
              <a:solidFill>
                <a:schemeClr val="tx2"/>
              </a:solidFill>
            </a:endParaRPr>
          </a:p>
        </p:txBody>
      </p:sp>
    </p:spTree>
    <p:extLst>
      <p:ext uri="{BB962C8B-B14F-4D97-AF65-F5344CB8AC3E}">
        <p14:creationId xmlns:p14="http://schemas.microsoft.com/office/powerpoint/2010/main" val="40762547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6018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3981" y="228599"/>
            <a:ext cx="3652837" cy="627965"/>
          </a:xfrm>
        </p:spPr>
        <p:txBody>
          <a:bodyPr>
            <a:normAutofit fontScale="90000"/>
          </a:bodyPr>
          <a:lstStyle/>
          <a:p>
            <a:pPr eaLnBrk="1" fontAlgn="auto" hangingPunct="1">
              <a:spcAft>
                <a:spcPts val="0"/>
              </a:spcAft>
              <a:defRPr/>
            </a:pPr>
            <a:r>
              <a:rPr lang="en-US" dirty="0" smtClean="0">
                <a:solidFill>
                  <a:schemeClr val="tx2">
                    <a:satMod val="130000"/>
                  </a:schemeClr>
                </a:solidFill>
                <a:latin typeface="Calibri" pitchFamily="34" charset="0"/>
                <a:cs typeface="Calibri" pitchFamily="34" charset="0"/>
              </a:rPr>
              <a:t>The Flood</a:t>
            </a:r>
            <a:endParaRPr lang="en-US" dirty="0">
              <a:solidFill>
                <a:schemeClr val="tx2">
                  <a:satMod val="130000"/>
                </a:schemeClr>
              </a:solidFill>
              <a:latin typeface="Calibri" pitchFamily="34" charset="0"/>
              <a:cs typeface="Calibri" pitchFamily="34" charset="0"/>
            </a:endParaRPr>
          </a:p>
        </p:txBody>
      </p:sp>
      <p:pic>
        <p:nvPicPr>
          <p:cNvPr id="10243" name="Content Placeholder 5" descr="Picture1.png"/>
          <p:cNvPicPr>
            <a:picLocks noGrp="1" noChangeAspect="1"/>
          </p:cNvPicPr>
          <p:nvPr>
            <p:ph idx="1"/>
          </p:nvPr>
        </p:nvPicPr>
        <p:blipFill>
          <a:blip r:embed="rId4">
            <a:lum bright="10000"/>
          </a:blip>
          <a:srcRect/>
          <a:stretch>
            <a:fillRect/>
          </a:stretch>
        </p:blipFill>
        <p:spPr>
          <a:xfrm>
            <a:off x="457200" y="1295400"/>
            <a:ext cx="2641600" cy="1978025"/>
          </a:xfrm>
          <a:ln w="28575">
            <a:solidFill>
              <a:schemeClr val="accent3">
                <a:lumMod val="40000"/>
                <a:lumOff val="60000"/>
              </a:schemeClr>
            </a:solidFill>
          </a:ln>
        </p:spPr>
      </p:pic>
      <p:sp>
        <p:nvSpPr>
          <p:cNvPr id="24581" name="TextBox 8"/>
          <p:cNvSpPr txBox="1">
            <a:spLocks noChangeArrowheads="1"/>
          </p:cNvSpPr>
          <p:nvPr/>
        </p:nvSpPr>
        <p:spPr bwMode="auto">
          <a:xfrm>
            <a:off x="1066800" y="914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  Rochester</a:t>
            </a:r>
          </a:p>
        </p:txBody>
      </p:sp>
      <p:pic>
        <p:nvPicPr>
          <p:cNvPr id="10246" name="Picture 3" descr="100_0360"/>
          <p:cNvPicPr>
            <a:picLocks noChangeAspect="1" noChangeArrowheads="1"/>
          </p:cNvPicPr>
          <p:nvPr/>
        </p:nvPicPr>
        <p:blipFill>
          <a:blip r:embed="rId5">
            <a:lum bright="10000"/>
          </a:blip>
          <a:srcRect/>
          <a:stretch>
            <a:fillRect/>
          </a:stretch>
        </p:blipFill>
        <p:spPr bwMode="auto">
          <a:xfrm>
            <a:off x="3756818" y="1139617"/>
            <a:ext cx="2468563" cy="1768475"/>
          </a:xfrm>
          <a:prstGeom prst="rect">
            <a:avLst/>
          </a:prstGeom>
          <a:noFill/>
          <a:ln w="28575" algn="in">
            <a:solidFill>
              <a:schemeClr val="accent3">
                <a:lumMod val="40000"/>
                <a:lumOff val="60000"/>
              </a:schemeClr>
            </a:solidFill>
            <a:miter lim="800000"/>
            <a:headEnd/>
            <a:tailEnd/>
          </a:ln>
        </p:spPr>
      </p:pic>
      <p:sp>
        <p:nvSpPr>
          <p:cNvPr id="24583" name="TextBox 12"/>
          <p:cNvSpPr txBox="1">
            <a:spLocks noChangeArrowheads="1"/>
          </p:cNvSpPr>
          <p:nvPr/>
        </p:nvSpPr>
        <p:spPr bwMode="auto">
          <a:xfrm>
            <a:off x="4191000" y="533400"/>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smtClean="0"/>
              <a:t>Bridgewater Corners</a:t>
            </a:r>
            <a:endParaRPr lang="en-US" dirty="0"/>
          </a:p>
        </p:txBody>
      </p:sp>
      <p:pic>
        <p:nvPicPr>
          <p:cNvPr id="10248" name="Picture 5"/>
          <p:cNvPicPr>
            <a:picLocks noChangeAspect="1" noChangeArrowheads="1"/>
          </p:cNvPicPr>
          <p:nvPr/>
        </p:nvPicPr>
        <p:blipFill>
          <a:blip r:embed="rId6">
            <a:lum bright="10000"/>
          </a:blip>
          <a:srcRect/>
          <a:stretch>
            <a:fillRect/>
          </a:stretch>
        </p:blipFill>
        <p:spPr bwMode="auto">
          <a:xfrm>
            <a:off x="6334125" y="533400"/>
            <a:ext cx="2538413" cy="1905000"/>
          </a:xfrm>
          <a:prstGeom prst="rect">
            <a:avLst/>
          </a:prstGeom>
          <a:noFill/>
          <a:ln w="28575" algn="in">
            <a:solidFill>
              <a:schemeClr val="accent3">
                <a:lumMod val="40000"/>
                <a:lumOff val="60000"/>
              </a:schemeClr>
            </a:solidFill>
            <a:miter lim="800000"/>
            <a:headEnd/>
            <a:tailEnd/>
          </a:ln>
        </p:spPr>
      </p:pic>
      <p:sp>
        <p:nvSpPr>
          <p:cNvPr id="24585" name="TextBox 15"/>
          <p:cNvSpPr txBox="1">
            <a:spLocks noChangeArrowheads="1"/>
          </p:cNvSpPr>
          <p:nvPr/>
        </p:nvSpPr>
        <p:spPr bwMode="auto">
          <a:xfrm>
            <a:off x="6638925" y="228600"/>
            <a:ext cx="165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Plymouth</a:t>
            </a:r>
          </a:p>
        </p:txBody>
      </p:sp>
      <p:pic>
        <p:nvPicPr>
          <p:cNvPr id="10250" name="Picture 6" descr="DSC05997"/>
          <p:cNvPicPr>
            <a:picLocks noChangeAspect="1" noChangeArrowheads="1"/>
          </p:cNvPicPr>
          <p:nvPr/>
        </p:nvPicPr>
        <p:blipFill>
          <a:blip r:embed="rId7">
            <a:lum bright="10000"/>
          </a:blip>
          <a:srcRect/>
          <a:stretch>
            <a:fillRect/>
          </a:stretch>
        </p:blipFill>
        <p:spPr bwMode="auto">
          <a:xfrm>
            <a:off x="6477000" y="2819400"/>
            <a:ext cx="2489200" cy="1752600"/>
          </a:xfrm>
          <a:prstGeom prst="rect">
            <a:avLst/>
          </a:prstGeom>
          <a:noFill/>
          <a:ln w="28575" algn="in">
            <a:solidFill>
              <a:schemeClr val="accent3">
                <a:lumMod val="40000"/>
                <a:lumOff val="60000"/>
              </a:schemeClr>
            </a:solidFill>
            <a:miter lim="800000"/>
            <a:headEnd/>
            <a:tailEnd/>
          </a:ln>
        </p:spPr>
      </p:pic>
      <p:sp>
        <p:nvSpPr>
          <p:cNvPr id="24587" name="TextBox 18"/>
          <p:cNvSpPr txBox="1">
            <a:spLocks noChangeArrowheads="1"/>
          </p:cNvSpPr>
          <p:nvPr/>
        </p:nvSpPr>
        <p:spPr bwMode="auto">
          <a:xfrm>
            <a:off x="7239000" y="2514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Pittsfield</a:t>
            </a:r>
          </a:p>
        </p:txBody>
      </p:sp>
      <p:pic>
        <p:nvPicPr>
          <p:cNvPr id="10252" name="8:16277:0" descr="image001"/>
          <p:cNvPicPr>
            <a:picLocks noChangeAspect="1" noChangeArrowheads="1"/>
          </p:cNvPicPr>
          <p:nvPr/>
        </p:nvPicPr>
        <p:blipFill>
          <a:blip r:embed="rId8">
            <a:lum bright="10000"/>
          </a:blip>
          <a:srcRect/>
          <a:stretch>
            <a:fillRect/>
          </a:stretch>
        </p:blipFill>
        <p:spPr bwMode="auto">
          <a:xfrm>
            <a:off x="565943" y="3327400"/>
            <a:ext cx="2525713" cy="3181350"/>
          </a:xfrm>
          <a:prstGeom prst="rect">
            <a:avLst/>
          </a:prstGeom>
          <a:noFill/>
          <a:ln w="28575">
            <a:solidFill>
              <a:schemeClr val="accent3">
                <a:lumMod val="40000"/>
                <a:lumOff val="60000"/>
              </a:schemeClr>
            </a:solidFill>
            <a:miter lim="800000"/>
            <a:headEnd/>
            <a:tailEnd/>
          </a:ln>
        </p:spPr>
      </p:pic>
      <p:sp>
        <p:nvSpPr>
          <p:cNvPr id="24589" name="TextBox 20"/>
          <p:cNvSpPr txBox="1">
            <a:spLocks noChangeArrowheads="1"/>
          </p:cNvSpPr>
          <p:nvPr/>
        </p:nvSpPr>
        <p:spPr bwMode="auto">
          <a:xfrm>
            <a:off x="152400" y="4724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t>Me</a:t>
            </a:r>
            <a:r>
              <a:rPr lang="en-US" dirty="0" smtClean="0">
                <a:solidFill>
                  <a:schemeClr val="bg1"/>
                </a:solidFill>
              </a:rPr>
              <a:t>ndon</a:t>
            </a:r>
            <a:endParaRPr lang="en-US" dirty="0">
              <a:solidFill>
                <a:schemeClr val="bg1"/>
              </a:solidFill>
            </a:endParaRPr>
          </a:p>
        </p:txBody>
      </p:sp>
      <p:pic>
        <p:nvPicPr>
          <p:cNvPr id="10254" name="Picture 10" descr="In this photo provided by Sarah Jones, a supermarket parking lot is flooded with rain water from Tropical Storm Irene in Bennington, Vt., Sunday Aug. 28, 2011. The remnants of Hurricane Irene dumped torrential rains on Vermont on Sunday, flooding rivers and closing roads from Massachusetts to the Canadian border, putting parts of two towns underwater and leaving one young woman swept away and feared drowned in the Deerfield River. Photo: Sarah Jones / AP"/>
          <p:cNvPicPr>
            <a:picLocks noChangeAspect="1" noChangeArrowheads="1"/>
          </p:cNvPicPr>
          <p:nvPr/>
        </p:nvPicPr>
        <p:blipFill>
          <a:blip r:embed="rId9">
            <a:lum bright="10000"/>
          </a:blip>
          <a:srcRect/>
          <a:stretch>
            <a:fillRect/>
          </a:stretch>
        </p:blipFill>
        <p:spPr bwMode="auto">
          <a:xfrm>
            <a:off x="3429000" y="3219450"/>
            <a:ext cx="2814638" cy="2114550"/>
          </a:xfrm>
          <a:prstGeom prst="rect">
            <a:avLst/>
          </a:prstGeom>
          <a:noFill/>
          <a:ln w="28575">
            <a:solidFill>
              <a:schemeClr val="accent3">
                <a:lumMod val="40000"/>
                <a:lumOff val="60000"/>
              </a:schemeClr>
            </a:solidFill>
            <a:miter lim="800000"/>
            <a:headEnd/>
            <a:tailEnd/>
          </a:ln>
        </p:spPr>
      </p:pic>
      <p:sp>
        <p:nvSpPr>
          <p:cNvPr id="24591" name="TextBox 22"/>
          <p:cNvSpPr txBox="1">
            <a:spLocks noChangeArrowheads="1"/>
          </p:cNvSpPr>
          <p:nvPr/>
        </p:nvSpPr>
        <p:spPr bwMode="auto">
          <a:xfrm>
            <a:off x="4267200" y="28956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Bennington</a:t>
            </a:r>
          </a:p>
        </p:txBody>
      </p:sp>
      <p:pic>
        <p:nvPicPr>
          <p:cNvPr id="10256" name="Picture 12" descr="https://fbcdn-sphotos-a.akamaihd.net/hphotos-ak-snc7/292715_2405079252394_1413516571_32990601_4359888_n.jpg">
            <a:hlinkClick r:id="rId10"/>
          </p:cNvPr>
          <p:cNvPicPr>
            <a:picLocks noChangeAspect="1" noChangeArrowheads="1"/>
          </p:cNvPicPr>
          <p:nvPr/>
        </p:nvPicPr>
        <p:blipFill>
          <a:blip r:embed="rId11">
            <a:lum bright="10000"/>
          </a:blip>
          <a:srcRect/>
          <a:stretch>
            <a:fillRect/>
          </a:stretch>
        </p:blipFill>
        <p:spPr bwMode="auto">
          <a:xfrm>
            <a:off x="5867400" y="4648200"/>
            <a:ext cx="2819400" cy="2114550"/>
          </a:xfrm>
          <a:prstGeom prst="rect">
            <a:avLst/>
          </a:prstGeom>
          <a:noFill/>
          <a:ln w="28575">
            <a:solidFill>
              <a:schemeClr val="accent3">
                <a:lumMod val="40000"/>
                <a:lumOff val="60000"/>
              </a:schemeClr>
            </a:solidFill>
            <a:miter lim="800000"/>
            <a:headEnd/>
            <a:tailEnd/>
          </a:ln>
        </p:spPr>
      </p:pic>
      <p:sp>
        <p:nvSpPr>
          <p:cNvPr id="24593" name="TextBox 24"/>
          <p:cNvSpPr txBox="1">
            <a:spLocks noChangeArrowheads="1"/>
          </p:cNvSpPr>
          <p:nvPr/>
        </p:nvSpPr>
        <p:spPr bwMode="auto">
          <a:xfrm>
            <a:off x="4800600" y="57150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Killington</a:t>
            </a:r>
          </a:p>
        </p:txBody>
      </p:sp>
      <p:pic>
        <p:nvPicPr>
          <p:cNvPr id="20" name="Grace_Potter_signing_Mad_Mad_River_at__the_Flynn_-_Goodnight_Irene.mp3">
            <a:hlinkClick r:id="" action="ppaction://media"/>
          </p:cNvPr>
          <p:cNvPicPr>
            <a:picLocks noRot="1" noChangeAspect="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4470400" y="3327400"/>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411512"/>
      </p:ext>
    </p:extLst>
  </p:cSld>
  <p:clrMapOvr>
    <a:masterClrMapping/>
  </p:clrMapOvr>
  <p:transition advClick="0" advTm="98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8089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pPr algn="ctr" eaLnBrk="1" fontAlgn="auto" hangingPunct="1">
              <a:spcAft>
                <a:spcPts val="0"/>
              </a:spcAft>
              <a:defRPr/>
            </a:pPr>
            <a:r>
              <a:rPr lang="en-US" cap="small" dirty="0" smtClean="0">
                <a:solidFill>
                  <a:schemeClr val="accent1">
                    <a:lumMod val="50000"/>
                  </a:schemeClr>
                </a:solidFill>
              </a:rPr>
              <a:t>L</a:t>
            </a:r>
            <a:r>
              <a:rPr lang="en-US" cap="small" dirty="0" smtClean="0">
                <a:solidFill>
                  <a:schemeClr val="accent1">
                    <a:lumMod val="50000"/>
                  </a:schemeClr>
                </a:solidFill>
                <a:latin typeface="+mn-lt"/>
              </a:rPr>
              <a:t>essons Learned for Emergency Response</a:t>
            </a:r>
            <a:endParaRPr lang="en-US" cap="small" dirty="0">
              <a:solidFill>
                <a:schemeClr val="accent1">
                  <a:lumMod val="50000"/>
                </a:schemeClr>
              </a:solidFill>
              <a:latin typeface="+mn-lt"/>
            </a:endParaRPr>
          </a:p>
        </p:txBody>
      </p:sp>
      <p:sp>
        <p:nvSpPr>
          <p:cNvPr id="34820" name="Content Placeholder 3"/>
          <p:cNvSpPr>
            <a:spLocks noGrp="1"/>
          </p:cNvSpPr>
          <p:nvPr>
            <p:ph idx="1"/>
          </p:nvPr>
        </p:nvSpPr>
        <p:spPr>
          <a:xfrm>
            <a:off x="533400" y="990600"/>
            <a:ext cx="7848600" cy="5867400"/>
          </a:xfrm>
        </p:spPr>
        <p:txBody>
          <a:bodyPr>
            <a:noAutofit/>
          </a:bodyPr>
          <a:lstStyle/>
          <a:p>
            <a:pPr eaLnBrk="1" hangingPunct="1"/>
            <a:r>
              <a:rPr lang="en-US" sz="2800" dirty="0" smtClean="0">
                <a:solidFill>
                  <a:schemeClr val="tx2"/>
                </a:solidFill>
              </a:rPr>
              <a:t>Use of ICS is crucial to success</a:t>
            </a:r>
          </a:p>
          <a:p>
            <a:pPr eaLnBrk="1" hangingPunct="1"/>
            <a:endParaRPr lang="en-US" sz="2800" dirty="0">
              <a:solidFill>
                <a:schemeClr val="tx2"/>
              </a:solidFill>
            </a:endParaRPr>
          </a:p>
          <a:p>
            <a:r>
              <a:rPr lang="en-US" sz="2800" dirty="0">
                <a:solidFill>
                  <a:schemeClr val="tx2"/>
                </a:solidFill>
              </a:rPr>
              <a:t>Train all staff in ICS</a:t>
            </a:r>
            <a:r>
              <a:rPr lang="en-US" sz="2800" dirty="0" smtClean="0">
                <a:solidFill>
                  <a:schemeClr val="tx2"/>
                </a:solidFill>
              </a:rPr>
              <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Choose leaders early</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Train leaders intensely</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Enhance technology available to ICS leaders</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Adopt SOP that incorporate structure of UC and role of IT</a:t>
            </a:r>
          </a:p>
          <a:p>
            <a:pPr eaLnBrk="1" hangingPunct="1"/>
            <a:endParaRPr lang="en-US" sz="2800" dirty="0" smtClean="0"/>
          </a:p>
        </p:txBody>
      </p:sp>
    </p:spTree>
    <p:extLst>
      <p:ext uri="{BB962C8B-B14F-4D97-AF65-F5344CB8AC3E}">
        <p14:creationId xmlns:p14="http://schemas.microsoft.com/office/powerpoint/2010/main" val="4216149340"/>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792163"/>
          </a:xfrm>
        </p:spPr>
        <p:txBody>
          <a:bodyPr>
            <a:normAutofit/>
          </a:bodyPr>
          <a:lstStyle/>
          <a:p>
            <a:pPr algn="ctr" eaLnBrk="1" fontAlgn="auto" hangingPunct="1">
              <a:spcAft>
                <a:spcPts val="0"/>
              </a:spcAft>
              <a:defRPr/>
            </a:pPr>
            <a:r>
              <a:rPr lang="en-US" cap="small" dirty="0" smtClean="0">
                <a:solidFill>
                  <a:schemeClr val="accent1">
                    <a:lumMod val="50000"/>
                  </a:schemeClr>
                </a:solidFill>
                <a:latin typeface="+mn-lt"/>
              </a:rPr>
              <a:t>Irene Response Sparked Innovation</a:t>
            </a:r>
            <a:endParaRPr lang="en-US" cap="small" dirty="0">
              <a:solidFill>
                <a:schemeClr val="accent1">
                  <a:lumMod val="50000"/>
                </a:schemeClr>
              </a:solidFill>
              <a:latin typeface="+mn-lt"/>
            </a:endParaRPr>
          </a:p>
        </p:txBody>
      </p:sp>
      <p:sp>
        <p:nvSpPr>
          <p:cNvPr id="35844" name="Content Placeholder 3"/>
          <p:cNvSpPr>
            <a:spLocks noGrp="1"/>
          </p:cNvSpPr>
          <p:nvPr>
            <p:ph idx="1"/>
          </p:nvPr>
        </p:nvSpPr>
        <p:spPr>
          <a:xfrm>
            <a:off x="609600" y="1524000"/>
            <a:ext cx="8077200" cy="4495800"/>
          </a:xfrm>
        </p:spPr>
        <p:txBody>
          <a:bodyPr>
            <a:normAutofit/>
          </a:bodyPr>
          <a:lstStyle/>
          <a:p>
            <a:pPr eaLnBrk="1" hangingPunct="1"/>
            <a:r>
              <a:rPr lang="en-US" sz="2800" dirty="0" smtClean="0">
                <a:solidFill>
                  <a:schemeClr val="tx2"/>
                </a:solidFill>
              </a:rPr>
              <a:t>Use of cross-functional teams</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Infusion of tech-savvy staff</a:t>
            </a:r>
            <a:br>
              <a:rPr lang="en-US" sz="2800" dirty="0" smtClean="0">
                <a:solidFill>
                  <a:schemeClr val="tx2"/>
                </a:solidFill>
              </a:rPr>
            </a:br>
            <a:endParaRPr lang="en-US" sz="2800" dirty="0" smtClean="0">
              <a:solidFill>
                <a:schemeClr val="tx2"/>
              </a:solidFill>
            </a:endParaRPr>
          </a:p>
          <a:p>
            <a:pPr eaLnBrk="1" hangingPunct="1"/>
            <a:r>
              <a:rPr lang="en-US" sz="2800" dirty="0" smtClean="0">
                <a:solidFill>
                  <a:schemeClr val="tx2"/>
                </a:solidFill>
              </a:rPr>
              <a:t>Empowering staff to make decisions at local level</a:t>
            </a:r>
            <a:br>
              <a:rPr lang="en-US" sz="2800" dirty="0" smtClean="0">
                <a:solidFill>
                  <a:schemeClr val="tx2"/>
                </a:solidFill>
              </a:rPr>
            </a:br>
            <a:endParaRPr lang="en-US" sz="2800" dirty="0" smtClean="0">
              <a:solidFill>
                <a:schemeClr val="tx2"/>
              </a:solidFill>
            </a:endParaRPr>
          </a:p>
          <a:p>
            <a:pPr algn="ctr" eaLnBrk="1" hangingPunct="1">
              <a:buFont typeface="Wingdings 2" pitchFamily="18" charset="2"/>
              <a:buNone/>
            </a:pPr>
            <a:r>
              <a:rPr lang="en-US" sz="2800" dirty="0" smtClean="0">
                <a:solidFill>
                  <a:schemeClr val="tx2"/>
                </a:solidFill>
              </a:rPr>
              <a:t>Each of these has potential to be useful in ongoing operations</a:t>
            </a:r>
          </a:p>
        </p:txBody>
      </p:sp>
    </p:spTree>
    <p:extLst>
      <p:ext uri="{BB962C8B-B14F-4D97-AF65-F5344CB8AC3E}">
        <p14:creationId xmlns:p14="http://schemas.microsoft.com/office/powerpoint/2010/main" val="740338784"/>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92163"/>
          </a:xfrm>
        </p:spPr>
        <p:txBody>
          <a:bodyPr>
            <a:normAutofit/>
          </a:bodyPr>
          <a:lstStyle/>
          <a:p>
            <a:pPr algn="ctr" eaLnBrk="1" fontAlgn="auto" hangingPunct="1">
              <a:spcAft>
                <a:spcPts val="0"/>
              </a:spcAft>
              <a:defRPr/>
            </a:pPr>
            <a:r>
              <a:rPr lang="en-US" cap="small" dirty="0" smtClean="0">
                <a:solidFill>
                  <a:schemeClr val="accent1">
                    <a:lumMod val="50000"/>
                  </a:schemeClr>
                </a:solidFill>
              </a:rPr>
              <a:t>High-Level Ways to Foster Innovation</a:t>
            </a:r>
            <a:endParaRPr lang="en-US" cap="small" dirty="0">
              <a:solidFill>
                <a:schemeClr val="accent1">
                  <a:lumMod val="50000"/>
                </a:schemeClr>
              </a:solidFill>
            </a:endParaRPr>
          </a:p>
        </p:txBody>
      </p:sp>
      <p:sp>
        <p:nvSpPr>
          <p:cNvPr id="4" name="Content Placeholder 3"/>
          <p:cNvSpPr>
            <a:spLocks noGrp="1"/>
          </p:cNvSpPr>
          <p:nvPr>
            <p:ph idx="1"/>
          </p:nvPr>
        </p:nvSpPr>
        <p:spPr>
          <a:xfrm>
            <a:off x="609600" y="990600"/>
            <a:ext cx="8077200" cy="5410200"/>
          </a:xfrm>
          <a:ln>
            <a:miter lim="800000"/>
            <a:headEnd/>
            <a:tailEnd/>
          </a:ln>
          <a:extLst/>
        </p:spPr>
        <p:txBody>
          <a:bodyPr>
            <a:noAutofit/>
          </a:bodyPr>
          <a:lstStyle/>
          <a:p>
            <a:pPr marL="274320" indent="-274320" eaLnBrk="1" fontAlgn="auto" hangingPunct="1">
              <a:spcBef>
                <a:spcPts val="580"/>
              </a:spcBef>
              <a:spcAft>
                <a:spcPts val="0"/>
              </a:spcAft>
              <a:buFont typeface="Wingdings 2"/>
              <a:buChar char=""/>
              <a:defRPr/>
            </a:pPr>
            <a:endParaRPr lang="en-US" sz="2200" dirty="0" smtClean="0"/>
          </a:p>
          <a:p>
            <a:pPr eaLnBrk="1" fontAlgn="auto" hangingPunct="1">
              <a:spcBef>
                <a:spcPts val="580"/>
              </a:spcBef>
              <a:spcAft>
                <a:spcPts val="0"/>
              </a:spcAft>
              <a:defRPr/>
            </a:pPr>
            <a:r>
              <a:rPr lang="en-US" sz="2800" dirty="0" smtClean="0">
                <a:solidFill>
                  <a:schemeClr val="tx2"/>
                </a:solidFill>
              </a:rPr>
              <a:t>Continue the deployment of cross-functional teams, IT emphasis, staff empowerment and urgency</a:t>
            </a:r>
          </a:p>
          <a:p>
            <a:pPr eaLnBrk="1" fontAlgn="auto" hangingPunct="1">
              <a:spcBef>
                <a:spcPts val="580"/>
              </a:spcBef>
              <a:spcAft>
                <a:spcPts val="0"/>
              </a:spcAft>
              <a:defRPr/>
            </a:pPr>
            <a:r>
              <a:rPr lang="en-US" sz="2800" dirty="0" smtClean="0">
                <a:solidFill>
                  <a:schemeClr val="tx2"/>
                </a:solidFill>
              </a:rPr>
              <a:t>Develop ideas to streamline design process</a:t>
            </a:r>
          </a:p>
          <a:p>
            <a:pPr eaLnBrk="1" fontAlgn="auto" hangingPunct="1">
              <a:spcBef>
                <a:spcPts val="580"/>
              </a:spcBef>
              <a:spcAft>
                <a:spcPts val="0"/>
              </a:spcAft>
              <a:defRPr/>
            </a:pPr>
            <a:r>
              <a:rPr lang="en-US" sz="2800" dirty="0" smtClean="0">
                <a:solidFill>
                  <a:schemeClr val="tx2"/>
                </a:solidFill>
              </a:rPr>
              <a:t>Close roads more frequently for repairs</a:t>
            </a:r>
          </a:p>
          <a:p>
            <a:pPr eaLnBrk="1" fontAlgn="auto" hangingPunct="1">
              <a:spcBef>
                <a:spcPts val="580"/>
              </a:spcBef>
              <a:spcAft>
                <a:spcPts val="0"/>
              </a:spcAft>
              <a:defRPr/>
            </a:pPr>
            <a:r>
              <a:rPr lang="en-US" sz="2800" dirty="0" smtClean="0">
                <a:solidFill>
                  <a:schemeClr val="tx2"/>
                </a:solidFill>
              </a:rPr>
              <a:t>Move from committees to Task Groups</a:t>
            </a:r>
            <a:endParaRPr lang="en-US" sz="2800" strike="sngStrike" dirty="0" smtClean="0">
              <a:solidFill>
                <a:schemeClr val="tx2"/>
              </a:solidFill>
            </a:endParaRPr>
          </a:p>
          <a:p>
            <a:pPr eaLnBrk="1" fontAlgn="auto" hangingPunct="1">
              <a:spcBef>
                <a:spcPts val="580"/>
              </a:spcBef>
              <a:spcAft>
                <a:spcPts val="0"/>
              </a:spcAft>
              <a:defRPr/>
            </a:pPr>
            <a:r>
              <a:rPr lang="en-US" sz="2800" dirty="0" smtClean="0">
                <a:solidFill>
                  <a:schemeClr val="tx2"/>
                </a:solidFill>
              </a:rPr>
              <a:t>Develop champions to test and implement change</a:t>
            </a:r>
          </a:p>
          <a:p>
            <a:pPr eaLnBrk="1" fontAlgn="auto" hangingPunct="1">
              <a:spcBef>
                <a:spcPts val="580"/>
              </a:spcBef>
              <a:spcAft>
                <a:spcPts val="0"/>
              </a:spcAft>
              <a:defRPr/>
            </a:pPr>
            <a:r>
              <a:rPr lang="en-US" sz="2800" dirty="0" smtClean="0">
                <a:solidFill>
                  <a:schemeClr val="tx2"/>
                </a:solidFill>
              </a:rPr>
              <a:t>Work to create a less risk-averse culture</a:t>
            </a:r>
          </a:p>
          <a:p>
            <a:pPr eaLnBrk="1" fontAlgn="auto" hangingPunct="1">
              <a:spcBef>
                <a:spcPts val="580"/>
              </a:spcBef>
              <a:spcAft>
                <a:spcPts val="0"/>
              </a:spcAft>
              <a:defRPr/>
            </a:pPr>
            <a:r>
              <a:rPr lang="en-US" sz="2800" dirty="0" smtClean="0">
                <a:solidFill>
                  <a:schemeClr val="tx2"/>
                </a:solidFill>
              </a:rPr>
              <a:t>Integrate planning and training efforts with resource agencies to build in a more flood resilient manner and  streamline permitting processes </a:t>
            </a:r>
          </a:p>
          <a:p>
            <a:pPr marL="274320" indent="-274320" eaLnBrk="1" fontAlgn="auto" hangingPunct="1">
              <a:spcBef>
                <a:spcPts val="580"/>
              </a:spcBef>
              <a:spcAft>
                <a:spcPts val="0"/>
              </a:spcAft>
              <a:buFont typeface="Wingdings 2"/>
              <a:buChar char=""/>
              <a:defRPr/>
            </a:pPr>
            <a:endParaRPr lang="en-US" sz="2500" dirty="0"/>
          </a:p>
        </p:txBody>
      </p:sp>
    </p:spTree>
    <p:extLst>
      <p:ext uri="{BB962C8B-B14F-4D97-AF65-F5344CB8AC3E}">
        <p14:creationId xmlns:p14="http://schemas.microsoft.com/office/powerpoint/2010/main" val="4199206350"/>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 descr="http://ryanhanrahan.files.wordpress.com/2011/09/landsat.png"/>
          <p:cNvPicPr>
            <a:picLocks noChangeAspect="1" noChangeArrowheads="1"/>
          </p:cNvPicPr>
          <p:nvPr/>
        </p:nvPicPr>
        <p:blipFill>
          <a:blip r:embed="rId3"/>
          <a:srcRect/>
          <a:stretch>
            <a:fillRect/>
          </a:stretch>
        </p:blipFill>
        <p:spPr bwMode="auto">
          <a:xfrm>
            <a:off x="2133600" y="838200"/>
            <a:ext cx="6794500" cy="5651500"/>
          </a:xfrm>
          <a:prstGeom prst="rect">
            <a:avLst/>
          </a:prstGeom>
          <a:noFill/>
          <a:ln w="38100">
            <a:solidFill>
              <a:schemeClr val="tx2">
                <a:lumMod val="40000"/>
                <a:lumOff val="60000"/>
              </a:schemeClr>
            </a:solidFill>
            <a:miter lim="800000"/>
            <a:headEnd/>
            <a:tailEnd/>
          </a:ln>
        </p:spPr>
      </p:pic>
      <p:sp>
        <p:nvSpPr>
          <p:cNvPr id="5" name="Title 1"/>
          <p:cNvSpPr txBox="1">
            <a:spLocks/>
          </p:cNvSpPr>
          <p:nvPr/>
        </p:nvSpPr>
        <p:spPr>
          <a:xfrm>
            <a:off x="381000" y="990600"/>
            <a:ext cx="2362200" cy="3886200"/>
          </a:xfrm>
          <a:prstGeom prst="rect">
            <a:avLst/>
          </a:prstGeom>
          <a:solidFill>
            <a:schemeClr val="accent2">
              <a:lumMod val="20000"/>
              <a:lumOff val="80000"/>
            </a:schemeClr>
          </a:solidFill>
          <a:ln w="38100">
            <a:solidFill>
              <a:schemeClr val="tx2">
                <a:lumMod val="40000"/>
                <a:lumOff val="60000"/>
              </a:schemeClr>
            </a:solidFill>
          </a:ln>
        </p:spPr>
        <p:txBody>
          <a:bodyPr anchor="ctr">
            <a:normAutofit fontScale="92500" lnSpcReduction="10000"/>
          </a:bodyPr>
          <a:lstStyle/>
          <a:p>
            <a:pPr algn="ctr">
              <a:defRPr/>
            </a:pPr>
            <a:r>
              <a:rPr lang="en-US" sz="3200" b="1" dirty="0">
                <a:latin typeface="Calibri" pitchFamily="34" charset="0"/>
                <a:cs typeface="Calibri" pitchFamily="34" charset="0"/>
              </a:rPr>
              <a:t>Irene Sediment Flowed Down </a:t>
            </a:r>
          </a:p>
          <a:p>
            <a:pPr algn="ctr">
              <a:defRPr/>
            </a:pPr>
            <a:r>
              <a:rPr lang="en-US" sz="3200" b="1" dirty="0">
                <a:latin typeface="Calibri" pitchFamily="34" charset="0"/>
                <a:cs typeface="Calibri" pitchFamily="34" charset="0"/>
              </a:rPr>
              <a:t>the Connecticut River </a:t>
            </a:r>
            <a:br>
              <a:rPr lang="en-US" sz="3200" b="1" dirty="0">
                <a:latin typeface="Calibri" pitchFamily="34" charset="0"/>
                <a:cs typeface="Calibri" pitchFamily="34" charset="0"/>
              </a:rPr>
            </a:br>
            <a:r>
              <a:rPr lang="en-US" sz="3200" b="1" dirty="0">
                <a:latin typeface="Calibri" pitchFamily="34" charset="0"/>
                <a:cs typeface="Calibri" pitchFamily="34" charset="0"/>
              </a:rPr>
              <a:t>into </a:t>
            </a:r>
          </a:p>
          <a:p>
            <a:pPr algn="ctr">
              <a:defRPr/>
            </a:pPr>
            <a:r>
              <a:rPr lang="en-US" sz="3200" b="1" dirty="0">
                <a:latin typeface="Calibri" pitchFamily="34" charset="0"/>
                <a:cs typeface="Calibri" pitchFamily="34" charset="0"/>
              </a:rPr>
              <a:t>Long Island Sound </a:t>
            </a:r>
            <a:endParaRPr lang="en-US" sz="3200" dirty="0">
              <a:latin typeface="Calibri" pitchFamily="34" charset="0"/>
              <a:cs typeface="Calibri" pitchFamily="34" charset="0"/>
            </a:endParaRPr>
          </a:p>
        </p:txBody>
      </p:sp>
      <p:sp>
        <p:nvSpPr>
          <p:cNvPr id="37893" name="Rectangle 6"/>
          <p:cNvSpPr>
            <a:spLocks noChangeArrowheads="1"/>
          </p:cNvSpPr>
          <p:nvPr/>
        </p:nvSpPr>
        <p:spPr bwMode="auto">
          <a:xfrm>
            <a:off x="228600" y="52388"/>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Credit: </a:t>
            </a:r>
            <a:r>
              <a:rPr lang="en-US" sz="1400" u="sng" dirty="0">
                <a:hlinkClick r:id="rId4"/>
              </a:rPr>
              <a:t>NASA Earth Observatory</a:t>
            </a:r>
            <a:r>
              <a:rPr lang="en-US" sz="1400" dirty="0"/>
              <a:t> image captured September 2, 2011 by Robert </a:t>
            </a:r>
            <a:r>
              <a:rPr lang="en-US" sz="1400" dirty="0" err="1"/>
              <a:t>Simmon</a:t>
            </a:r>
            <a:r>
              <a:rPr lang="en-US" sz="1400" dirty="0"/>
              <a:t>, using Landsat 5 data from the US Geological Survey Global Visualization Viewer. </a:t>
            </a:r>
          </a:p>
        </p:txBody>
      </p:sp>
    </p:spTree>
    <p:extLst>
      <p:ext uri="{BB962C8B-B14F-4D97-AF65-F5344CB8AC3E}">
        <p14:creationId xmlns:p14="http://schemas.microsoft.com/office/powerpoint/2010/main" val="228729560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7" name="Picture 2"/>
          <p:cNvPicPr>
            <a:picLocks noGrp="1" noChangeAspect="1" noChangeArrowheads="1"/>
          </p:cNvPicPr>
          <p:nvPr>
            <p:ph idx="1"/>
          </p:nvPr>
        </p:nvPicPr>
        <p:blipFill>
          <a:blip r:embed="rId3" cstate="print"/>
          <a:srcRect/>
          <a:stretch>
            <a:fillRect/>
          </a:stretch>
        </p:blipFill>
        <p:spPr>
          <a:xfrm>
            <a:off x="457200" y="990600"/>
            <a:ext cx="8304213" cy="415925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762000" y="5486400"/>
            <a:ext cx="7696200" cy="1015663"/>
          </a:xfrm>
          <a:prstGeom prst="rect">
            <a:avLst/>
          </a:prstGeom>
          <a:noFill/>
        </p:spPr>
        <p:txBody>
          <a:bodyPr wrap="square" rtlCol="0">
            <a:spAutoFit/>
          </a:bodyPr>
          <a:lstStyle/>
          <a:p>
            <a:r>
              <a:rPr lang="en-US" sz="6000" dirty="0">
                <a:solidFill>
                  <a:schemeClr val="tx2"/>
                </a:solidFill>
              </a:rPr>
              <a:t>v</a:t>
            </a:r>
            <a:r>
              <a:rPr lang="en-US" sz="6000" dirty="0" smtClean="0">
                <a:solidFill>
                  <a:schemeClr val="tx2"/>
                </a:solidFill>
              </a:rPr>
              <a:t>tstrong.vermont.gov/</a:t>
            </a:r>
            <a:endParaRPr lang="en-US" sz="6000" dirty="0">
              <a:solidFill>
                <a:schemeClr val="tx2"/>
              </a:solidFill>
            </a:endParaRPr>
          </a:p>
        </p:txBody>
      </p:sp>
    </p:spTree>
    <p:extLst>
      <p:ext uri="{BB962C8B-B14F-4D97-AF65-F5344CB8AC3E}">
        <p14:creationId xmlns:p14="http://schemas.microsoft.com/office/powerpoint/2010/main" val="3118186090"/>
      </p:ext>
    </p:extLst>
  </p:cSld>
  <p:clrMapOvr>
    <a:masterClrMapping/>
  </p:clrMapOvr>
  <p:transition advClick="0" advTm="101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32232" y="381000"/>
            <a:ext cx="8534400" cy="4031873"/>
          </a:xfrm>
          <a:prstGeom prst="rect">
            <a:avLst/>
          </a:prstGeom>
          <a:noFill/>
        </p:spPr>
        <p:txBody>
          <a:bodyPr wrap="square" rtlCol="0">
            <a:spAutoFit/>
          </a:bodyPr>
          <a:lstStyle/>
          <a:p>
            <a:pPr algn="ctr"/>
            <a:r>
              <a:rPr lang="en-US" sz="6000" dirty="0" smtClean="0">
                <a:solidFill>
                  <a:schemeClr val="tx2"/>
                </a:solidFill>
              </a:rPr>
              <a:t>Questions…?</a:t>
            </a:r>
          </a:p>
          <a:p>
            <a:pPr algn="ctr"/>
            <a:endParaRPr lang="en-US" sz="4000" dirty="0">
              <a:solidFill>
                <a:schemeClr val="tx2"/>
              </a:solidFill>
            </a:endParaRPr>
          </a:p>
          <a:p>
            <a:pPr algn="ctr"/>
            <a:r>
              <a:rPr lang="en-US" sz="4400" dirty="0" smtClean="0">
                <a:solidFill>
                  <a:schemeClr val="tx2"/>
                </a:solidFill>
              </a:rPr>
              <a:t>Vermont Emergency Management </a:t>
            </a:r>
          </a:p>
          <a:p>
            <a:pPr algn="ctr"/>
            <a:r>
              <a:rPr lang="en-US" sz="4400" dirty="0" smtClean="0">
                <a:solidFill>
                  <a:schemeClr val="tx2"/>
                </a:solidFill>
              </a:rPr>
              <a:t>800-347-0488</a:t>
            </a:r>
          </a:p>
          <a:p>
            <a:pPr algn="ctr"/>
            <a:r>
              <a:rPr lang="en-US" sz="4400" dirty="0" smtClean="0">
                <a:solidFill>
                  <a:schemeClr val="tx2"/>
                </a:solidFill>
                <a:hlinkClick r:id="rId2"/>
              </a:rPr>
              <a:t>http://vem.vermont.gov</a:t>
            </a:r>
            <a:endParaRPr lang="en-US" sz="4400" dirty="0" smtClean="0">
              <a:solidFill>
                <a:schemeClr val="tx2"/>
              </a:solidFill>
            </a:endParaRPr>
          </a:p>
          <a:p>
            <a:pPr algn="ctr"/>
            <a:r>
              <a:rPr lang="en-US" sz="2400" dirty="0">
                <a:hlinkClick r:id="rId3"/>
              </a:rPr>
              <a:t>https://www.facebook.com/vermontemergencymanagement</a:t>
            </a:r>
            <a:endParaRPr lang="en-US" sz="2400" dirty="0">
              <a:solidFill>
                <a:schemeClr val="tx2"/>
              </a:solidFill>
            </a:endParaRPr>
          </a:p>
        </p:txBody>
      </p:sp>
    </p:spTree>
    <p:extLst>
      <p:ext uri="{BB962C8B-B14F-4D97-AF65-F5344CB8AC3E}">
        <p14:creationId xmlns:p14="http://schemas.microsoft.com/office/powerpoint/2010/main" val="3271346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499350" cy="1143000"/>
          </a:xfrm>
        </p:spPr>
        <p:txBody>
          <a:bodyPr/>
          <a:lstStyle/>
          <a:p>
            <a:pPr eaLnBrk="1" fontAlgn="auto" hangingPunct="1">
              <a:spcAft>
                <a:spcPts val="0"/>
              </a:spcAft>
              <a:defRPr/>
            </a:pPr>
            <a:r>
              <a:rPr lang="en-US" dirty="0" smtClean="0">
                <a:solidFill>
                  <a:schemeClr val="tx2">
                    <a:satMod val="130000"/>
                  </a:schemeClr>
                </a:solidFill>
                <a:latin typeface="Copperplate Gothic Bold" pitchFamily="34" charset="0"/>
              </a:rPr>
              <a:t>US 4</a:t>
            </a:r>
            <a:endParaRPr lang="en-US" dirty="0">
              <a:solidFill>
                <a:schemeClr val="tx2">
                  <a:satMod val="130000"/>
                </a:schemeClr>
              </a:solidFill>
              <a:latin typeface="Copperplate Gothic Bold" pitchFamily="34" charset="0"/>
            </a:endParaRPr>
          </a:p>
        </p:txBody>
      </p:sp>
      <p:pic>
        <p:nvPicPr>
          <p:cNvPr id="29699" name="Picture 5" descr="http://www.vpr.net/uploads/photo_gallery/large/rte_4_mend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52400"/>
            <a:ext cx="6826250" cy="6454775"/>
          </a:xfrm>
          <a:noFill/>
        </p:spPr>
      </p:pic>
      <p:sp>
        <p:nvSpPr>
          <p:cNvPr id="3" name="TextBox 2"/>
          <p:cNvSpPr txBox="1"/>
          <p:nvPr/>
        </p:nvSpPr>
        <p:spPr>
          <a:xfrm>
            <a:off x="76200" y="609600"/>
            <a:ext cx="1600200" cy="1384995"/>
          </a:xfrm>
          <a:prstGeom prst="rect">
            <a:avLst/>
          </a:prstGeom>
          <a:noFill/>
        </p:spPr>
        <p:txBody>
          <a:bodyPr wrap="square" rtlCol="0">
            <a:spAutoFit/>
          </a:bodyPr>
          <a:lstStyle/>
          <a:p>
            <a:pPr algn="ctr"/>
            <a:r>
              <a:rPr lang="en-US" sz="2800" dirty="0" smtClean="0">
                <a:solidFill>
                  <a:schemeClr val="tx2"/>
                </a:solidFill>
              </a:rPr>
              <a:t>US Route 4 </a:t>
            </a:r>
          </a:p>
          <a:p>
            <a:pPr algn="ctr"/>
            <a:r>
              <a:rPr lang="en-US" sz="2800" dirty="0" smtClean="0">
                <a:solidFill>
                  <a:schemeClr val="tx2"/>
                </a:solidFill>
              </a:rPr>
              <a:t>Mendon</a:t>
            </a:r>
            <a:endParaRPr lang="en-US" sz="2800" dirty="0">
              <a:solidFill>
                <a:schemeClr val="tx2"/>
              </a:solidFill>
            </a:endParaRPr>
          </a:p>
        </p:txBody>
      </p:sp>
    </p:spTree>
    <p:extLst>
      <p:ext uri="{BB962C8B-B14F-4D97-AF65-F5344CB8AC3E}">
        <p14:creationId xmlns:p14="http://schemas.microsoft.com/office/powerpoint/2010/main" val="1472479164"/>
      </p:ext>
    </p:extLst>
  </p:cSld>
  <p:clrMapOvr>
    <a:masterClrMapping/>
  </p:clrMapOvr>
  <p:transition advClick="0" advTm="981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1155700"/>
            <a:ext cx="6057900" cy="4546600"/>
          </a:xfrm>
          <a:prstGeom prst="rect">
            <a:avLst/>
          </a:prstGeom>
        </p:spPr>
      </p:pic>
      <p:sp>
        <p:nvSpPr>
          <p:cNvPr id="4" name="TextBox 3"/>
          <p:cNvSpPr txBox="1"/>
          <p:nvPr/>
        </p:nvSpPr>
        <p:spPr>
          <a:xfrm>
            <a:off x="282315" y="228600"/>
            <a:ext cx="8534400" cy="584775"/>
          </a:xfrm>
          <a:prstGeom prst="rect">
            <a:avLst/>
          </a:prstGeom>
          <a:noFill/>
        </p:spPr>
        <p:txBody>
          <a:bodyPr wrap="square" rtlCol="0">
            <a:spAutoFit/>
          </a:bodyPr>
          <a:lstStyle/>
          <a:p>
            <a:pPr algn="ctr"/>
            <a:r>
              <a:rPr lang="en-US" sz="3200" dirty="0" smtClean="0">
                <a:solidFill>
                  <a:schemeClr val="tx2"/>
                </a:solidFill>
              </a:rPr>
              <a:t>US Route 4 Mendon</a:t>
            </a:r>
            <a:endParaRPr lang="en-US" sz="3200" dirty="0">
              <a:solidFill>
                <a:schemeClr val="tx2"/>
              </a:solidFill>
            </a:endParaRPr>
          </a:p>
        </p:txBody>
      </p:sp>
    </p:spTree>
    <p:extLst>
      <p:ext uri="{BB962C8B-B14F-4D97-AF65-F5344CB8AC3E}">
        <p14:creationId xmlns:p14="http://schemas.microsoft.com/office/powerpoint/2010/main" val="3878248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Load">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PresentationLo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PresentationLoad 1">
        <a:dk1>
          <a:srgbClr val="000000"/>
        </a:dk1>
        <a:lt1>
          <a:srgbClr val="FFFFFF"/>
        </a:lt1>
        <a:dk2>
          <a:srgbClr val="004074"/>
        </a:dk2>
        <a:lt2>
          <a:srgbClr val="FEA501"/>
        </a:lt2>
        <a:accent1>
          <a:srgbClr val="0061B2"/>
        </a:accent1>
        <a:accent2>
          <a:srgbClr val="2A79D0"/>
        </a:accent2>
        <a:accent3>
          <a:srgbClr val="FFFFFF"/>
        </a:accent3>
        <a:accent4>
          <a:srgbClr val="000000"/>
        </a:accent4>
        <a:accent5>
          <a:srgbClr val="AAB7D5"/>
        </a:accent5>
        <a:accent6>
          <a:srgbClr val="256DBC"/>
        </a:accent6>
        <a:hlink>
          <a:srgbClr val="69A2E1"/>
        </a:hlink>
        <a:folHlink>
          <a:srgbClr val="9DC2E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PresentationLoad</Template>
  <TotalTime>0</TotalTime>
  <Words>1661</Words>
  <Application>Microsoft Office PowerPoint</Application>
  <PresentationFormat>On-screen Show (4:3)</PresentationFormat>
  <Paragraphs>363</Paragraphs>
  <Slides>76</Slides>
  <Notes>64</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79" baseType="lpstr">
      <vt:lpstr>PresentationLoad</vt:lpstr>
      <vt:lpstr>Office Theme</vt:lpstr>
      <vt:lpstr>Acrobat Document</vt:lpstr>
      <vt:lpstr>PowerPoint Presentation</vt:lpstr>
      <vt:lpstr>Project Management Institute  Vermont Chapter</vt:lpstr>
      <vt:lpstr>PowerPoint Presentation</vt:lpstr>
      <vt:lpstr>Hurricane  / TS Irene - Storm Tracks</vt:lpstr>
      <vt:lpstr>Weather Summary</vt:lpstr>
      <vt:lpstr>PowerPoint Presentation</vt:lpstr>
      <vt:lpstr>The Flood</vt:lpstr>
      <vt:lpstr>US 4</vt:lpstr>
      <vt:lpstr>PowerPoint Presentation</vt:lpstr>
      <vt:lpstr>PowerPoint Presentation</vt:lpstr>
      <vt:lpstr>PowerPoint Presentation</vt:lpstr>
      <vt:lpstr>Cavendish Canyon VT 131</vt:lpstr>
      <vt:lpstr>PowerPoint Presentation</vt:lpstr>
      <vt:lpstr>Route 107 - Stockbridge</vt:lpstr>
      <vt:lpstr>PowerPoint Presentation</vt:lpstr>
      <vt:lpstr>PowerPoint Presentation</vt:lpstr>
      <vt:lpstr>PowerPoint Presentation</vt:lpstr>
      <vt:lpstr>PowerPoint Presentation</vt:lpstr>
      <vt:lpstr>PowerPoint Presentation</vt:lpstr>
      <vt:lpstr>Pittsfield Route 100</vt:lpstr>
      <vt:lpstr>PowerPoint Presentation</vt:lpstr>
      <vt:lpstr>PowerPoint Presentation</vt:lpstr>
      <vt:lpstr>New England Central Railroad</vt:lpstr>
      <vt:lpstr>Green Mountain Railroad Bridge 114 Chester</vt:lpstr>
      <vt:lpstr> VT 100 and VT 73 Pre and Post- Irene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Hazmat &amp; Destruction</vt:lpstr>
      <vt:lpstr>PowerPoint Presentation</vt:lpstr>
      <vt:lpstr>PowerPoint Presentation</vt:lpstr>
      <vt:lpstr>ICS ~ (Incident Command System)</vt:lpstr>
      <vt:lpstr>PowerPoint Presentation</vt:lpstr>
      <vt:lpstr>PowerPoint Presentation</vt:lpstr>
      <vt:lpstr>PowerPoint Presentation</vt:lpstr>
      <vt:lpstr>Activity at Dummerston ICC</vt:lpstr>
      <vt:lpstr>Meetings and Map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for Emergency Response</vt:lpstr>
      <vt:lpstr>Irene Response Sparked Innovation</vt:lpstr>
      <vt:lpstr>High-Level Ways to Foster Innovation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Irene</dc:title>
  <dc:creator/>
  <dc:description>Weather Summary</dc:description>
  <cp:lastModifiedBy/>
  <cp:revision>1</cp:revision>
  <dcterms:created xsi:type="dcterms:W3CDTF">2011-10-13T16:59:18Z</dcterms:created>
  <dcterms:modified xsi:type="dcterms:W3CDTF">2012-10-01T15:08:43Z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Irene</vt:lpwstr>
  </property>
  <property fmtid="{D5CDD505-2E9C-101B-9397-08002B2CF9AE}" pid="3" name="SlideDescription">
    <vt:lpwstr>Weather Summary</vt:lpwstr>
  </property>
</Properties>
</file>